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handoutMasterIdLst>
    <p:handoutMasterId r:id="rId76"/>
  </p:handoutMasterIdLst>
  <p:sldIdLst>
    <p:sldId id="281" r:id="rId2"/>
    <p:sldId id="298" r:id="rId3"/>
    <p:sldId id="423" r:id="rId4"/>
    <p:sldId id="277" r:id="rId5"/>
    <p:sldId id="301" r:id="rId6"/>
    <p:sldId id="302" r:id="rId7"/>
    <p:sldId id="303" r:id="rId8"/>
    <p:sldId id="304" r:id="rId9"/>
    <p:sldId id="356" r:id="rId10"/>
    <p:sldId id="421" r:id="rId11"/>
    <p:sldId id="357" r:id="rId12"/>
    <p:sldId id="284" r:id="rId13"/>
    <p:sldId id="358" r:id="rId14"/>
    <p:sldId id="283" r:id="rId15"/>
    <p:sldId id="359" r:id="rId16"/>
    <p:sldId id="422" r:id="rId17"/>
    <p:sldId id="264" r:id="rId18"/>
    <p:sldId id="366" r:id="rId19"/>
    <p:sldId id="365" r:id="rId20"/>
    <p:sldId id="424" r:id="rId21"/>
    <p:sldId id="360" r:id="rId22"/>
    <p:sldId id="371" r:id="rId23"/>
    <p:sldId id="425" r:id="rId24"/>
    <p:sldId id="426" r:id="rId25"/>
    <p:sldId id="390" r:id="rId26"/>
    <p:sldId id="391" r:id="rId27"/>
    <p:sldId id="372" r:id="rId28"/>
    <p:sldId id="373" r:id="rId29"/>
    <p:sldId id="374" r:id="rId30"/>
    <p:sldId id="376" r:id="rId31"/>
    <p:sldId id="377" r:id="rId32"/>
    <p:sldId id="378" r:id="rId33"/>
    <p:sldId id="379" r:id="rId34"/>
    <p:sldId id="380" r:id="rId35"/>
    <p:sldId id="457" r:id="rId36"/>
    <p:sldId id="381" r:id="rId37"/>
    <p:sldId id="382" r:id="rId38"/>
    <p:sldId id="458" r:id="rId39"/>
    <p:sldId id="383" r:id="rId40"/>
    <p:sldId id="427" r:id="rId41"/>
    <p:sldId id="392" r:id="rId42"/>
    <p:sldId id="393" r:id="rId43"/>
    <p:sldId id="428" r:id="rId44"/>
    <p:sldId id="429" r:id="rId45"/>
    <p:sldId id="430" r:id="rId46"/>
    <p:sldId id="431" r:id="rId47"/>
    <p:sldId id="432" r:id="rId48"/>
    <p:sldId id="433" r:id="rId49"/>
    <p:sldId id="434" r:id="rId50"/>
    <p:sldId id="435" r:id="rId51"/>
    <p:sldId id="436" r:id="rId52"/>
    <p:sldId id="437" r:id="rId53"/>
    <p:sldId id="438" r:id="rId54"/>
    <p:sldId id="439" r:id="rId55"/>
    <p:sldId id="440" r:id="rId56"/>
    <p:sldId id="441" r:id="rId57"/>
    <p:sldId id="442" r:id="rId58"/>
    <p:sldId id="443" r:id="rId59"/>
    <p:sldId id="444" r:id="rId60"/>
    <p:sldId id="445" r:id="rId61"/>
    <p:sldId id="446" r:id="rId62"/>
    <p:sldId id="447" r:id="rId63"/>
    <p:sldId id="448" r:id="rId64"/>
    <p:sldId id="449" r:id="rId65"/>
    <p:sldId id="450" r:id="rId66"/>
    <p:sldId id="451" r:id="rId67"/>
    <p:sldId id="452" r:id="rId68"/>
    <p:sldId id="453" r:id="rId69"/>
    <p:sldId id="459" r:id="rId70"/>
    <p:sldId id="460" r:id="rId71"/>
    <p:sldId id="454" r:id="rId72"/>
    <p:sldId id="455" r:id="rId73"/>
    <p:sldId id="456" r:id="rId7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1918"/>
    <a:srgbClr val="0B2B41"/>
    <a:srgbClr val="731F1C"/>
    <a:srgbClr val="C88E98"/>
    <a:srgbClr val="0D3047"/>
    <a:srgbClr val="114263"/>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6" autoAdjust="0"/>
    <p:restoredTop sz="77366" autoAdjust="0"/>
  </p:normalViewPr>
  <p:slideViewPr>
    <p:cSldViewPr snapToGrid="0">
      <p:cViewPr>
        <p:scale>
          <a:sx n="89" d="100"/>
          <a:sy n="89" d="100"/>
        </p:scale>
        <p:origin x="1560" y="336"/>
      </p:cViewPr>
      <p:guideLst>
        <p:guide orient="horz" pos="2160"/>
        <p:guide pos="3864"/>
        <p:guide pos="408"/>
        <p:guide orient="horz" pos="432"/>
        <p:guide pos="7272"/>
      </p:guideLst>
    </p:cSldViewPr>
  </p:slideViewPr>
  <p:notesTextViewPr>
    <p:cViewPr>
      <p:scale>
        <a:sx n="120" d="100"/>
        <a:sy n="120" d="100"/>
      </p:scale>
      <p:origin x="0" y="0"/>
    </p:cViewPr>
  </p:notesText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66A0256-B740-45FA-83CB-FA22C803897D}" type="datetime1">
              <a:rPr lang="en-GB" smtClean="0"/>
              <a:t>18/03/2025</a:t>
            </a:fld>
            <a:endParaRPr lang="en-GB"/>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3D57C9-54A6-4BAA-A5CD-C535F9370C4B}" type="slidenum">
              <a:rPr lang="en-GB" smtClean="0"/>
              <a:t>‹#›</a:t>
            </a:fld>
            <a:endParaRPr lang="en-GB"/>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FC3228-15CC-4646-AD18-517970790646}" type="datetime1">
              <a:rPr lang="en-GB" noProof="0" smtClean="0"/>
              <a:t>18/03/2025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F82289-BCFD-4053-9D06-A9140C63A457}" type="slidenum">
              <a:rPr lang="en-GB" noProof="0" smtClean="0"/>
              <a:t>‹#›</a:t>
            </a:fld>
            <a:endParaRPr lang="en-GB" noProof="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6BF82289-BCFD-4053-9D06-A9140C63A457}" type="slidenum">
              <a:rPr lang="en-GB" smtClean="0"/>
              <a:t>1</a:t>
            </a:fld>
            <a:endParaRPr lang="en-GB"/>
          </a:p>
        </p:txBody>
      </p:sp>
    </p:spTree>
    <p:extLst>
      <p:ext uri="{BB962C8B-B14F-4D97-AF65-F5344CB8AC3E}">
        <p14:creationId xmlns:p14="http://schemas.microsoft.com/office/powerpoint/2010/main" val="4119134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DAAB1-E670-A899-6E5B-9E43B4D53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63F7B-4320-848B-CF7D-4F3FB12F7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1999D9-B99A-C716-D4E7-2310F02FAB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939AE41-226F-685F-50FC-63DEF3A6A909}"/>
              </a:ext>
            </a:extLst>
          </p:cNvPr>
          <p:cNvSpPr>
            <a:spLocks noGrp="1"/>
          </p:cNvSpPr>
          <p:nvPr>
            <p:ph type="sldNum" sz="quarter" idx="5"/>
          </p:nvPr>
        </p:nvSpPr>
        <p:spPr/>
        <p:txBody>
          <a:bodyPr/>
          <a:lstStyle/>
          <a:p>
            <a:pPr rtl="0"/>
            <a:fld id="{767E557C-9E66-43F1-9F87-179A985BA47D}" type="slidenum">
              <a:rPr lang="en-GB" smtClean="0"/>
              <a:t>10</a:t>
            </a:fld>
            <a:endParaRPr lang="en-GB"/>
          </a:p>
        </p:txBody>
      </p:sp>
    </p:spTree>
    <p:extLst>
      <p:ext uri="{BB962C8B-B14F-4D97-AF65-F5344CB8AC3E}">
        <p14:creationId xmlns:p14="http://schemas.microsoft.com/office/powerpoint/2010/main" val="4141073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A870B-0F93-F15F-61A3-EF247F727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45465-F819-83F9-E1ED-29076E11C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A0AF9-3AF8-DB03-4A5A-00CF6C404DE6}"/>
              </a:ext>
            </a:extLst>
          </p:cNvPr>
          <p:cNvSpPr>
            <a:spLocks noGrp="1"/>
          </p:cNvSpPr>
          <p:nvPr>
            <p:ph type="body" idx="1"/>
          </p:nvPr>
        </p:nvSpPr>
        <p:spPr/>
        <p:txBody>
          <a:bodyPr/>
          <a:lstStyle/>
          <a:p>
            <a:r>
              <a:rPr lang="en-GB" dirty="0"/>
              <a:t>Good Morning Panel.. I’m Rizan S, and my component is 'Interactive ASL Learning Sessions Using AR and Machine Learning'. The goal of this component is to create an engaging, interactive platform to help users learn American Sign Language (ASL) through augmented reality (AR) and machine learning (ML).</a:t>
            </a:r>
          </a:p>
        </p:txBody>
      </p:sp>
      <p:sp>
        <p:nvSpPr>
          <p:cNvPr id="4" name="Slide Number Placeholder 3">
            <a:extLst>
              <a:ext uri="{FF2B5EF4-FFF2-40B4-BE49-F238E27FC236}">
                <a16:creationId xmlns:a16="http://schemas.microsoft.com/office/drawing/2014/main" id="{562CDA62-C5F7-9EE4-5761-AAFD0966C1AB}"/>
              </a:ext>
            </a:extLst>
          </p:cNvPr>
          <p:cNvSpPr>
            <a:spLocks noGrp="1"/>
          </p:cNvSpPr>
          <p:nvPr>
            <p:ph type="sldNum" sz="quarter" idx="5"/>
          </p:nvPr>
        </p:nvSpPr>
        <p:spPr/>
        <p:txBody>
          <a:bodyPr/>
          <a:lstStyle/>
          <a:p>
            <a:pPr rtl="0"/>
            <a:fld id="{6BF82289-BCFD-4053-9D06-A9140C63A457}" type="slidenum">
              <a:rPr lang="en-GB" smtClean="0"/>
              <a:t>11</a:t>
            </a:fld>
            <a:endParaRPr lang="en-GB"/>
          </a:p>
        </p:txBody>
      </p:sp>
    </p:spTree>
    <p:extLst>
      <p:ext uri="{BB962C8B-B14F-4D97-AF65-F5344CB8AC3E}">
        <p14:creationId xmlns:p14="http://schemas.microsoft.com/office/powerpoint/2010/main" val="1213494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me explain the background of my component.</a:t>
            </a:r>
          </a:p>
          <a:p>
            <a:r>
              <a:rPr lang="en-GB" dirty="0"/>
              <a:t>Our system uses </a:t>
            </a:r>
            <a:r>
              <a:rPr lang="en-GB" b="1" dirty="0"/>
              <a:t>augmented reality (AR)</a:t>
            </a:r>
            <a:r>
              <a:rPr lang="en-GB" dirty="0"/>
              <a:t> to teach sign language, where virtual hands perform the signs. We also provide </a:t>
            </a:r>
            <a:r>
              <a:rPr lang="en-GB" b="1" dirty="0"/>
              <a:t>real-time feedback</a:t>
            </a:r>
            <a:r>
              <a:rPr lang="en-GB" dirty="0"/>
              <a:t> on the users' gestures, helping them learn more effectively. The curriculum is structured into three levels: </a:t>
            </a:r>
            <a:r>
              <a:rPr lang="en-GB" b="1" dirty="0"/>
              <a:t>Beginner</a:t>
            </a:r>
            <a:r>
              <a:rPr lang="en-GB" dirty="0"/>
              <a:t>, </a:t>
            </a:r>
            <a:r>
              <a:rPr lang="en-GB" b="1" dirty="0"/>
              <a:t>Intermediate</a:t>
            </a:r>
            <a:r>
              <a:rPr lang="en-GB" dirty="0"/>
              <a:t>, and </a:t>
            </a:r>
            <a:r>
              <a:rPr lang="en-GB" b="1" dirty="0"/>
              <a:t>Advanced</a:t>
            </a:r>
            <a:r>
              <a:rPr lang="en-GB" dirty="0"/>
              <a:t>, making it suitable for learners at different stages. By combining </a:t>
            </a:r>
            <a:r>
              <a:rPr lang="en-GB" b="1" dirty="0"/>
              <a:t>AR</a:t>
            </a:r>
            <a:r>
              <a:rPr lang="en-GB" dirty="0"/>
              <a:t> and </a:t>
            </a:r>
            <a:r>
              <a:rPr lang="en-GB" b="1" dirty="0"/>
              <a:t>machine learning (ML)</a:t>
            </a:r>
            <a:r>
              <a:rPr lang="en-GB" dirty="0"/>
              <a:t>, the goal is to create an engaging and interactive learning experience for users.</a:t>
            </a:r>
          </a:p>
        </p:txBody>
      </p:sp>
      <p:sp>
        <p:nvSpPr>
          <p:cNvPr id="4" name="Slide Number Placeholder 3"/>
          <p:cNvSpPr>
            <a:spLocks noGrp="1"/>
          </p:cNvSpPr>
          <p:nvPr>
            <p:ph type="sldNum" sz="quarter" idx="5"/>
          </p:nvPr>
        </p:nvSpPr>
        <p:spPr/>
        <p:txBody>
          <a:bodyPr/>
          <a:lstStyle/>
          <a:p>
            <a:pPr rtl="0"/>
            <a:fld id="{6BF82289-BCFD-4053-9D06-A9140C63A457}" type="slidenum">
              <a:rPr lang="en-GB" smtClean="0"/>
              <a:t>12</a:t>
            </a:fld>
            <a:endParaRPr lang="en-GB"/>
          </a:p>
        </p:txBody>
      </p:sp>
    </p:spTree>
    <p:extLst>
      <p:ext uri="{BB962C8B-B14F-4D97-AF65-F5344CB8AC3E}">
        <p14:creationId xmlns:p14="http://schemas.microsoft.com/office/powerpoint/2010/main" val="378254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research gap</a:t>
            </a:r>
            <a:r>
              <a:rPr lang="en-GB" dirty="0"/>
              <a:t> for my component is that most sign language apps use pictures or videos but don’t let users interact. Also, many apps don’t give </a:t>
            </a:r>
            <a:r>
              <a:rPr lang="en-GB" b="1" dirty="0"/>
              <a:t>real-time feedback</a:t>
            </a:r>
            <a:r>
              <a:rPr lang="en-GB" dirty="0"/>
              <a:t>, so users aren’t sure if they’re signing correctly.</a:t>
            </a:r>
          </a:p>
          <a:p>
            <a:r>
              <a:rPr lang="en-GB" dirty="0"/>
              <a:t>Our project solves this problem by using </a:t>
            </a:r>
            <a:r>
              <a:rPr lang="en-GB" b="1" dirty="0"/>
              <a:t>Augmented Reality (AR)</a:t>
            </a:r>
            <a:r>
              <a:rPr lang="en-GB" dirty="0"/>
              <a:t> to show virtual hands performing the signs. We also give </a:t>
            </a:r>
            <a:r>
              <a:rPr lang="en-GB" b="1" dirty="0"/>
              <a:t>real-time feedback</a:t>
            </a:r>
            <a:r>
              <a:rPr lang="en-GB" dirty="0"/>
              <a:t> to help users improve their signing. </a:t>
            </a:r>
          </a:p>
          <a:p>
            <a:r>
              <a:rPr lang="en-GB" dirty="0"/>
              <a:t>This makes learning more fun and interactive, allowing users to practice ASL in a better way.</a:t>
            </a:r>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1927090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objectives of the project include:</a:t>
            </a:r>
          </a:p>
          <a:p>
            <a:pPr>
              <a:buFont typeface="Arial" panose="020B0604020202020204" pitchFamily="34" charset="0"/>
              <a:buChar char="•"/>
            </a:pPr>
            <a:r>
              <a:rPr lang="en-GB" dirty="0"/>
              <a:t>Creating an app that displays 3D sign language signs using AR.</a:t>
            </a:r>
          </a:p>
          <a:p>
            <a:pPr>
              <a:buFont typeface="Arial" panose="020B0604020202020204" pitchFamily="34" charset="0"/>
              <a:buChar char="•"/>
            </a:pPr>
            <a:r>
              <a:rPr lang="en-GB" dirty="0"/>
              <a:t>Allowing users to practice making signs with their hands.</a:t>
            </a:r>
          </a:p>
          <a:p>
            <a:pPr>
              <a:buFont typeface="Arial" panose="020B0604020202020204" pitchFamily="34" charset="0"/>
              <a:buChar char="•"/>
            </a:pPr>
            <a:r>
              <a:rPr lang="en-GB" dirty="0"/>
              <a:t>Providing real-time feedback to let users know if their sign is correct.</a:t>
            </a:r>
          </a:p>
          <a:p>
            <a:pPr>
              <a:buFont typeface="Arial" panose="020B0604020202020204" pitchFamily="34" charset="0"/>
              <a:buChar char="•"/>
            </a:pPr>
            <a:r>
              <a:rPr lang="en-GB" dirty="0"/>
              <a:t> Additionally, we want to build a </a:t>
            </a:r>
            <a:r>
              <a:rPr lang="en-GB" dirty="0" err="1"/>
              <a:t>colorful</a:t>
            </a:r>
            <a:r>
              <a:rPr lang="en-GB" dirty="0"/>
              <a:t> AR app, ensure the app can detect hand gestures in real-time, and give feedback based on error detection."</a:t>
            </a:r>
          </a:p>
        </p:txBody>
      </p:sp>
      <p:sp>
        <p:nvSpPr>
          <p:cNvPr id="4" name="Slide Number Placeholder 3"/>
          <p:cNvSpPr>
            <a:spLocks noGrp="1"/>
          </p:cNvSpPr>
          <p:nvPr>
            <p:ph type="sldNum" sz="quarter" idx="5"/>
          </p:nvPr>
        </p:nvSpPr>
        <p:spPr/>
        <p:txBody>
          <a:bodyPr/>
          <a:lstStyle/>
          <a:p>
            <a:pPr rtl="0"/>
            <a:fld id="{6BF82289-BCFD-4053-9D06-A9140C63A457}" type="slidenum">
              <a:rPr lang="en-GB" smtClean="0"/>
              <a:t>14</a:t>
            </a:fld>
            <a:endParaRPr lang="en-GB"/>
          </a:p>
        </p:txBody>
      </p:sp>
    </p:spTree>
    <p:extLst>
      <p:ext uri="{BB962C8B-B14F-4D97-AF65-F5344CB8AC3E}">
        <p14:creationId xmlns:p14="http://schemas.microsoft.com/office/powerpoint/2010/main" val="9371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DF0EB-8D8A-53C5-988B-97A7C42E1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1154-3365-3F39-EC60-200719769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404A2-20D0-DB05-5374-4F3861B16AC5}"/>
              </a:ext>
            </a:extLst>
          </p:cNvPr>
          <p:cNvSpPr>
            <a:spLocks noGrp="1"/>
          </p:cNvSpPr>
          <p:nvPr>
            <p:ph type="body" idx="1"/>
          </p:nvPr>
        </p:nvSpPr>
        <p:spPr/>
        <p:txBody>
          <a:bodyPr/>
          <a:lstStyle/>
          <a:p>
            <a:r>
              <a:rPr lang="en-GB" dirty="0"/>
              <a:t>Here’s an overview of how the system works. The user interacts with the AR environment and learns sign language at different proficiency levels: Beginner, Intermediate, or Advanced. We use hand tracking and ML to teach and assess the user's performance. Based on the gestures, the system checks for accuracy and performance to help the user improve.</a:t>
            </a:r>
          </a:p>
        </p:txBody>
      </p:sp>
      <p:sp>
        <p:nvSpPr>
          <p:cNvPr id="4" name="Slide Number Placeholder 3">
            <a:extLst>
              <a:ext uri="{FF2B5EF4-FFF2-40B4-BE49-F238E27FC236}">
                <a16:creationId xmlns:a16="http://schemas.microsoft.com/office/drawing/2014/main" id="{B15F9B12-9BF9-0842-D2BD-BC16C3F76C96}"/>
              </a:ext>
            </a:extLst>
          </p:cNvPr>
          <p:cNvSpPr>
            <a:spLocks noGrp="1"/>
          </p:cNvSpPr>
          <p:nvPr>
            <p:ph type="sldNum" sz="quarter" idx="5"/>
          </p:nvPr>
        </p:nvSpPr>
        <p:spPr/>
        <p:txBody>
          <a:bodyPr/>
          <a:lstStyle/>
          <a:p>
            <a:pPr rtl="0"/>
            <a:fld id="{767E557C-9E66-43F1-9F87-179A985BA47D}" type="slidenum">
              <a:rPr lang="en-GB" smtClean="0"/>
              <a:t>15</a:t>
            </a:fld>
            <a:endParaRPr lang="en-GB"/>
          </a:p>
        </p:txBody>
      </p:sp>
    </p:spTree>
    <p:extLst>
      <p:ext uri="{BB962C8B-B14F-4D97-AF65-F5344CB8AC3E}">
        <p14:creationId xmlns:p14="http://schemas.microsoft.com/office/powerpoint/2010/main" val="2643252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B8CC5-7507-EE24-E2CB-610BD8934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8E742-6930-B72C-8796-DD6AC6E5E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1FE4D-5C34-0650-489B-E5F746BF4D98}"/>
              </a:ext>
            </a:extLst>
          </p:cNvPr>
          <p:cNvSpPr>
            <a:spLocks noGrp="1"/>
          </p:cNvSpPr>
          <p:nvPr>
            <p:ph type="body" idx="1"/>
          </p:nvPr>
        </p:nvSpPr>
        <p:spPr/>
        <p:txBody>
          <a:bodyPr/>
          <a:lstStyle/>
          <a:p>
            <a:r>
              <a:rPr lang="en-GB" dirty="0"/>
              <a:t>Let me take you through the workflow of my component... </a:t>
            </a:r>
            <a:r>
              <a:rPr lang="en-GB" i="1" dirty="0"/>
              <a:t>hmm</a:t>
            </a:r>
            <a:r>
              <a:rPr lang="en-GB" dirty="0"/>
              <a:t>... So, first, the data is </a:t>
            </a:r>
            <a:r>
              <a:rPr lang="en-GB" b="1" dirty="0"/>
              <a:t>collected from Kaggle.</a:t>
            </a:r>
            <a:r>
              <a:rPr lang="en-GB" dirty="0"/>
              <a:t> It contains ASL gesture data. And, once the data is collected, the system </a:t>
            </a:r>
            <a:r>
              <a:rPr lang="en-GB" i="1" dirty="0"/>
              <a:t>then</a:t>
            </a:r>
            <a:r>
              <a:rPr lang="en-GB" dirty="0"/>
              <a:t> checks and </a:t>
            </a:r>
            <a:r>
              <a:rPr lang="en-GB" b="1" dirty="0"/>
              <a:t>extracts the hand landmarks</a:t>
            </a:r>
            <a:r>
              <a:rPr lang="en-GB" dirty="0"/>
              <a:t> from the dataset using </a:t>
            </a:r>
            <a:r>
              <a:rPr lang="en-GB" b="1" dirty="0" err="1"/>
              <a:t>MediaPipe</a:t>
            </a:r>
            <a:r>
              <a:rPr lang="en-GB" dirty="0"/>
              <a:t>. </a:t>
            </a:r>
            <a:r>
              <a:rPr lang="en-GB" i="1" dirty="0" err="1"/>
              <a:t>Aaa</a:t>
            </a:r>
            <a:r>
              <a:rPr lang="en-GB" dirty="0"/>
              <a:t>... These landmarks are made up of </a:t>
            </a:r>
            <a:r>
              <a:rPr lang="en-GB" b="1" dirty="0"/>
              <a:t>21 key points on the hand</a:t>
            </a:r>
            <a:r>
              <a:rPr lang="en-GB" dirty="0"/>
              <a:t>, which are used to identify the positions of the fingers, wrist, and palm in the frame. Each of these landmarks has </a:t>
            </a:r>
            <a:r>
              <a:rPr lang="en-GB" b="1" dirty="0"/>
              <a:t>x, y, z coordinates</a:t>
            </a:r>
            <a:r>
              <a:rPr lang="en-GB" dirty="0"/>
              <a:t>... </a:t>
            </a:r>
            <a:r>
              <a:rPr lang="en-GB" i="1" dirty="0"/>
              <a:t>hmm</a:t>
            </a:r>
            <a:r>
              <a:rPr lang="en-GB" dirty="0"/>
              <a:t>... The </a:t>
            </a:r>
            <a:r>
              <a:rPr lang="en-GB" b="1" dirty="0"/>
              <a:t>x, y, z coordinates</a:t>
            </a:r>
            <a:r>
              <a:rPr lang="en-GB" dirty="0"/>
              <a:t> of these landmarks are then extracted, and they serve as </a:t>
            </a:r>
            <a:r>
              <a:rPr lang="en-GB" b="1" dirty="0"/>
              <a:t>features</a:t>
            </a:r>
            <a:r>
              <a:rPr lang="en-GB" dirty="0"/>
              <a:t> for gesture classification.</a:t>
            </a:r>
          </a:p>
          <a:p>
            <a:endParaRPr lang="en-GB" dirty="0"/>
          </a:p>
          <a:p>
            <a:r>
              <a:rPr lang="en-GB" dirty="0"/>
              <a:t>And then, once the data is collected, it goes through </a:t>
            </a:r>
            <a:r>
              <a:rPr lang="en-GB" b="1" dirty="0"/>
              <a:t>preprocessing</a:t>
            </a:r>
            <a:r>
              <a:rPr lang="en-GB" dirty="0"/>
              <a:t>. The data is cropped and cleaned by renaming columns for clarity, removing unnecessary ones, and handling outliers using </a:t>
            </a:r>
            <a:r>
              <a:rPr lang="en-GB" b="1" dirty="0"/>
              <a:t>ISO (Isolation Forest) Method</a:t>
            </a:r>
            <a:r>
              <a:rPr lang="en-GB" dirty="0"/>
              <a:t>. This process ensures the dataset is prepared and ready for efficient model training.</a:t>
            </a:r>
          </a:p>
          <a:p>
            <a:endParaRPr lang="en-GB" i="1" dirty="0"/>
          </a:p>
          <a:p>
            <a:r>
              <a:rPr lang="en-GB" i="1" dirty="0"/>
              <a:t>Hmm</a:t>
            </a:r>
            <a:r>
              <a:rPr lang="en-GB" dirty="0"/>
              <a:t>, after the data is </a:t>
            </a:r>
            <a:r>
              <a:rPr lang="en-GB" dirty="0" err="1"/>
              <a:t>preprocessed</a:t>
            </a:r>
            <a:r>
              <a:rPr lang="en-GB" dirty="0"/>
              <a:t>, the cleaned dataset is used to </a:t>
            </a:r>
            <a:r>
              <a:rPr lang="en-GB" b="1" dirty="0"/>
              <a:t>train various machine learning models</a:t>
            </a:r>
            <a:r>
              <a:rPr lang="en-GB" dirty="0"/>
              <a:t>, like </a:t>
            </a:r>
            <a:r>
              <a:rPr lang="en-GB" b="1" dirty="0"/>
              <a:t>Random Forest</a:t>
            </a:r>
            <a:r>
              <a:rPr lang="en-GB" dirty="0"/>
              <a:t>, </a:t>
            </a:r>
            <a:r>
              <a:rPr lang="en-GB" b="1" dirty="0" err="1"/>
              <a:t>CatBoost</a:t>
            </a:r>
            <a:r>
              <a:rPr lang="en-GB" dirty="0"/>
              <a:t>, </a:t>
            </a:r>
            <a:r>
              <a:rPr lang="en-GB" b="1" dirty="0"/>
              <a:t>Gradient Boosting</a:t>
            </a:r>
            <a:r>
              <a:rPr lang="en-GB" dirty="0"/>
              <a:t>, and </a:t>
            </a:r>
            <a:r>
              <a:rPr lang="en-GB" b="1" dirty="0" err="1"/>
              <a:t>XGBoost</a:t>
            </a:r>
            <a:r>
              <a:rPr lang="en-GB" dirty="0"/>
              <a:t>. Among these models, </a:t>
            </a:r>
            <a:r>
              <a:rPr lang="en-GB" b="1" dirty="0" err="1"/>
              <a:t>CatBoost</a:t>
            </a:r>
            <a:r>
              <a:rPr lang="en-GB" dirty="0"/>
              <a:t> is chosen because it gives the </a:t>
            </a:r>
            <a:r>
              <a:rPr lang="en-GB" b="1" dirty="0"/>
              <a:t>highest accuracy</a:t>
            </a:r>
            <a:r>
              <a:rPr lang="en-GB" dirty="0"/>
              <a:t> and </a:t>
            </a:r>
            <a:r>
              <a:rPr lang="en-GB" b="1" dirty="0"/>
              <a:t>fastest speed</a:t>
            </a:r>
            <a:r>
              <a:rPr lang="en-GB" dirty="0"/>
              <a:t>, </a:t>
            </a:r>
            <a:r>
              <a:rPr lang="en-GB" i="1" dirty="0" err="1"/>
              <a:t>aaa</a:t>
            </a:r>
            <a:r>
              <a:rPr lang="en-GB" dirty="0"/>
              <a:t>, compared to the other models.</a:t>
            </a:r>
          </a:p>
          <a:p>
            <a:endParaRPr lang="en-GB" dirty="0"/>
          </a:p>
          <a:p>
            <a:r>
              <a:rPr lang="en-GB" dirty="0"/>
              <a:t>Once the model is trained, it’s ready for </a:t>
            </a:r>
            <a:r>
              <a:rPr lang="en-GB" b="1" dirty="0"/>
              <a:t>real-time use</a:t>
            </a:r>
            <a:r>
              <a:rPr lang="en-GB" dirty="0"/>
              <a:t>. So, if a user wants to practice ASL, they can open the </a:t>
            </a:r>
            <a:r>
              <a:rPr lang="en-GB" b="1" dirty="0"/>
              <a:t>web interface</a:t>
            </a:r>
            <a:r>
              <a:rPr lang="en-GB" dirty="0"/>
              <a:t>, which is connected via </a:t>
            </a:r>
            <a:r>
              <a:rPr lang="en-GB" b="1" dirty="0"/>
              <a:t>WebSocket</a:t>
            </a:r>
            <a:r>
              <a:rPr lang="en-GB" dirty="0"/>
              <a:t> for real-time communication. The system captures </a:t>
            </a:r>
            <a:r>
              <a:rPr lang="en-GB" b="1" dirty="0"/>
              <a:t>video frames</a:t>
            </a:r>
            <a:r>
              <a:rPr lang="en-GB" dirty="0"/>
              <a:t> one by one, processes each frame to detect the hand landmarks, and extracts the </a:t>
            </a:r>
            <a:r>
              <a:rPr lang="en-GB" b="1" dirty="0"/>
              <a:t>x, y, and z coordinates</a:t>
            </a:r>
            <a:r>
              <a:rPr lang="en-GB" dirty="0"/>
              <a:t> of the 21 key points—just like we did in the training phase.</a:t>
            </a:r>
          </a:p>
          <a:p>
            <a:endParaRPr lang="en-GB" dirty="0"/>
          </a:p>
          <a:p>
            <a:r>
              <a:rPr lang="en-GB" dirty="0"/>
              <a:t>Now, the </a:t>
            </a:r>
            <a:r>
              <a:rPr lang="en-GB" b="1" dirty="0"/>
              <a:t>WebSocket connection</a:t>
            </a:r>
            <a:r>
              <a:rPr lang="en-GB" dirty="0"/>
              <a:t> ensures that the captured data is sent in real-time to the backend. The system processes the extracted </a:t>
            </a:r>
            <a:r>
              <a:rPr lang="en-GB" b="1" dirty="0"/>
              <a:t>landmark coordinates</a:t>
            </a:r>
            <a:r>
              <a:rPr lang="en-GB" dirty="0"/>
              <a:t> and sends them to the </a:t>
            </a:r>
            <a:r>
              <a:rPr lang="en-GB" b="1" dirty="0"/>
              <a:t>trained model</a:t>
            </a:r>
            <a:r>
              <a:rPr lang="en-GB" dirty="0"/>
              <a:t>, which then predicts the ASL sign based on the hand's position in the frame.</a:t>
            </a:r>
          </a:p>
          <a:p>
            <a:endParaRPr lang="en-GB" dirty="0"/>
          </a:p>
          <a:p>
            <a:r>
              <a:rPr lang="en-GB" dirty="0"/>
              <a:t>Once the model receives the </a:t>
            </a:r>
            <a:r>
              <a:rPr lang="en-GB" b="1" dirty="0"/>
              <a:t>landmark data</a:t>
            </a:r>
            <a:r>
              <a:rPr lang="en-GB" dirty="0"/>
              <a:t>, it </a:t>
            </a:r>
            <a:r>
              <a:rPr lang="en-GB" b="1" dirty="0"/>
              <a:t>classifies the gesture</a:t>
            </a:r>
            <a:r>
              <a:rPr lang="en-GB" dirty="0"/>
              <a:t> and predicts the ASL letter.</a:t>
            </a:r>
          </a:p>
          <a:p>
            <a:r>
              <a:rPr lang="en-GB" dirty="0"/>
              <a:t>The system then provides </a:t>
            </a:r>
            <a:r>
              <a:rPr lang="en-GB" b="1" dirty="0"/>
              <a:t>real-time feedback</a:t>
            </a:r>
            <a:r>
              <a:rPr lang="en-GB" dirty="0"/>
              <a:t> by </a:t>
            </a:r>
            <a:r>
              <a:rPr lang="en-GB" dirty="0" err="1"/>
              <a:t>analyzing</a:t>
            </a:r>
            <a:r>
              <a:rPr lang="en-GB" dirty="0"/>
              <a:t> the positions of the fingers and indicating which ones are correctly or incorrectly positioned. </a:t>
            </a:r>
          </a:p>
          <a:p>
            <a:endParaRPr lang="en-GB" i="1" dirty="0"/>
          </a:p>
          <a:p>
            <a:r>
              <a:rPr lang="en-GB" i="1" dirty="0"/>
              <a:t>Hmm</a:t>
            </a:r>
            <a:r>
              <a:rPr lang="en-GB" dirty="0"/>
              <a:t>, this feedback allows users to practice and improve their ASL skills with </a:t>
            </a:r>
            <a:r>
              <a:rPr lang="en-GB" b="1" dirty="0"/>
              <a:t>real-time gesture recognition</a:t>
            </a:r>
            <a:r>
              <a:rPr lang="en-GB" dirty="0"/>
              <a:t>. It helps users understand whether their hand positions are correct, providing a way to enhance their learning and performance over time.</a:t>
            </a:r>
          </a:p>
        </p:txBody>
      </p:sp>
      <p:sp>
        <p:nvSpPr>
          <p:cNvPr id="4" name="Slide Number Placeholder 3">
            <a:extLst>
              <a:ext uri="{FF2B5EF4-FFF2-40B4-BE49-F238E27FC236}">
                <a16:creationId xmlns:a16="http://schemas.microsoft.com/office/drawing/2014/main" id="{8B102C1B-3683-C9CA-0463-48B77EB770CC}"/>
              </a:ext>
            </a:extLst>
          </p:cNvPr>
          <p:cNvSpPr>
            <a:spLocks noGrp="1"/>
          </p:cNvSpPr>
          <p:nvPr>
            <p:ph type="sldNum" sz="quarter" idx="5"/>
          </p:nvPr>
        </p:nvSpPr>
        <p:spPr/>
        <p:txBody>
          <a:bodyPr/>
          <a:lstStyle/>
          <a:p>
            <a:pPr rtl="0"/>
            <a:fld id="{767E557C-9E66-43F1-9F87-179A985BA47D}" type="slidenum">
              <a:rPr lang="en-GB" smtClean="0"/>
              <a:t>16</a:t>
            </a:fld>
            <a:endParaRPr lang="en-GB"/>
          </a:p>
        </p:txBody>
      </p:sp>
    </p:spTree>
    <p:extLst>
      <p:ext uri="{BB962C8B-B14F-4D97-AF65-F5344CB8AC3E}">
        <p14:creationId xmlns:p14="http://schemas.microsoft.com/office/powerpoint/2010/main" val="1919040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technologies I’ve used for this project include:</a:t>
            </a:r>
          </a:p>
          <a:p>
            <a:pPr>
              <a:buFont typeface="Arial" panose="020B0604020202020204" pitchFamily="34" charset="0"/>
              <a:buChar char="•"/>
            </a:pPr>
            <a:r>
              <a:rPr lang="en-GB" b="1" dirty="0"/>
              <a:t>Machine Learning Models</a:t>
            </a:r>
            <a:r>
              <a:rPr lang="en-GB" dirty="0"/>
              <a:t> like </a:t>
            </a:r>
            <a:r>
              <a:rPr lang="en-GB" dirty="0" err="1"/>
              <a:t>CatBoost</a:t>
            </a:r>
            <a:r>
              <a:rPr lang="en-GB" dirty="0"/>
              <a:t>, Random forest, Gradient Boosting, and </a:t>
            </a:r>
            <a:r>
              <a:rPr lang="en-GB" dirty="0" err="1"/>
              <a:t>XGBoost</a:t>
            </a:r>
            <a:r>
              <a:rPr lang="en-GB" dirty="0"/>
              <a:t>.</a:t>
            </a:r>
          </a:p>
          <a:p>
            <a:pPr>
              <a:buFont typeface="Arial" panose="020B0604020202020204" pitchFamily="34" charset="0"/>
              <a:buChar char="•"/>
            </a:pPr>
            <a:r>
              <a:rPr lang="en-GB" dirty="0"/>
              <a:t>The mobile application is developed using </a:t>
            </a:r>
            <a:r>
              <a:rPr lang="en-GB" b="1" dirty="0"/>
              <a:t>Flutter</a:t>
            </a:r>
            <a:r>
              <a:rPr lang="en-GB" dirty="0"/>
              <a:t>.</a:t>
            </a:r>
          </a:p>
          <a:p>
            <a:pPr>
              <a:buFont typeface="Arial" panose="020B0604020202020204" pitchFamily="34" charset="0"/>
              <a:buChar char="•"/>
            </a:pPr>
            <a:r>
              <a:rPr lang="en-GB" dirty="0"/>
              <a:t>I’ve used </a:t>
            </a:r>
            <a:r>
              <a:rPr lang="en-GB" b="1" dirty="0"/>
              <a:t>Firebase</a:t>
            </a:r>
            <a:r>
              <a:rPr lang="en-GB" dirty="0"/>
              <a:t> as the database, and </a:t>
            </a:r>
            <a:r>
              <a:rPr lang="en-GB" b="1" dirty="0"/>
              <a:t>Fast API</a:t>
            </a:r>
            <a:r>
              <a:rPr lang="en-GB" dirty="0"/>
              <a:t> for server-side operations.</a:t>
            </a:r>
          </a:p>
          <a:p>
            <a:pPr>
              <a:buFont typeface="Arial" panose="020B0604020202020204" pitchFamily="34" charset="0"/>
              <a:buChar char="•"/>
            </a:pPr>
            <a:r>
              <a:rPr lang="en-GB" b="1" dirty="0"/>
              <a:t>Blender</a:t>
            </a:r>
            <a:r>
              <a:rPr lang="en-GB" dirty="0"/>
              <a:t> was used for 3D </a:t>
            </a:r>
            <a:r>
              <a:rPr lang="en-GB" dirty="0" err="1"/>
              <a:t>modeling</a:t>
            </a:r>
            <a:r>
              <a:rPr lang="en-GB" dirty="0"/>
              <a:t>. For the general development environment, I used </a:t>
            </a:r>
            <a:r>
              <a:rPr lang="en-GB" b="1" dirty="0"/>
              <a:t>Python</a:t>
            </a:r>
            <a:r>
              <a:rPr lang="en-GB" dirty="0"/>
              <a:t>, </a:t>
            </a:r>
            <a:r>
              <a:rPr lang="en-GB" b="1" dirty="0"/>
              <a:t>Google </a:t>
            </a:r>
            <a:r>
              <a:rPr lang="en-GB" b="1" dirty="0" err="1"/>
              <a:t>Colab</a:t>
            </a:r>
            <a:r>
              <a:rPr lang="en-GB" dirty="0"/>
              <a:t>, and </a:t>
            </a:r>
            <a:r>
              <a:rPr lang="en-GB" b="1" dirty="0"/>
              <a:t>GitHub</a:t>
            </a:r>
            <a:r>
              <a:rPr lang="en-GB" dirty="0"/>
              <a:t>.</a:t>
            </a:r>
          </a:p>
        </p:txBody>
      </p:sp>
      <p:sp>
        <p:nvSpPr>
          <p:cNvPr id="4" name="Slide Number Placeholder 3"/>
          <p:cNvSpPr>
            <a:spLocks noGrp="1"/>
          </p:cNvSpPr>
          <p:nvPr>
            <p:ph type="sldNum" sz="quarter" idx="5"/>
          </p:nvPr>
        </p:nvSpPr>
        <p:spPr/>
        <p:txBody>
          <a:bodyPr/>
          <a:lstStyle/>
          <a:p>
            <a:pPr rtl="0"/>
            <a:fld id="{6BF82289-BCFD-4053-9D06-A9140C63A457}" type="slidenum">
              <a:rPr lang="en-GB" smtClean="0"/>
              <a:t>17</a:t>
            </a:fld>
            <a:endParaRPr lang="en-GB"/>
          </a:p>
        </p:txBody>
      </p:sp>
    </p:spTree>
    <p:extLst>
      <p:ext uri="{BB962C8B-B14F-4D97-AF65-F5344CB8AC3E}">
        <p14:creationId xmlns:p14="http://schemas.microsoft.com/office/powerpoint/2010/main" val="282553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pPr rtl="0"/>
            <a:fld id="{6BF82289-BCFD-4053-9D06-A9140C63A457}" type="slidenum">
              <a:rPr lang="en-GB" noProof="0" smtClean="0"/>
              <a:t>18</a:t>
            </a:fld>
            <a:endParaRPr lang="en-GB" noProof="0"/>
          </a:p>
        </p:txBody>
      </p:sp>
    </p:spTree>
    <p:extLst>
      <p:ext uri="{BB962C8B-B14F-4D97-AF65-F5344CB8AC3E}">
        <p14:creationId xmlns:p14="http://schemas.microsoft.com/office/powerpoint/2010/main" val="2733958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711E-38B5-838F-74FA-69C6DE33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22FDF-F4E5-76B1-9A69-49669B07C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E5A9D-B588-845A-3F17-8AE769B10D70}"/>
              </a:ext>
            </a:extLst>
          </p:cNvPr>
          <p:cNvSpPr>
            <a:spLocks noGrp="1"/>
          </p:cNvSpPr>
          <p:nvPr>
            <p:ph type="body" idx="1"/>
          </p:nvPr>
        </p:nvSpPr>
        <p:spPr/>
        <p:txBody>
          <a:bodyPr/>
          <a:lstStyle/>
          <a:p>
            <a:r>
              <a:rPr lang="en-GB" dirty="0"/>
              <a:t>Let me explain the data extraction method I used. As I mentioned previously, this image shows the process of extracting the 21 key points from the hand. These key points include the wrist, each joint in the fingers, and the fingertips. The red dots represent these key points, while the green lines connect them.</a:t>
            </a:r>
          </a:p>
          <a:p>
            <a:r>
              <a:rPr lang="en-GB" dirty="0"/>
              <a:t>The coordinates of each of these 21 points (x, y, and z) are extracted and used to track the hand's position and movement in 3D space. This data is essential for recognizing the ASL gestures accurately. The coordinates are then stored and used to train the machine learning model, enabling real-time recognition of hand gestures in the system.</a:t>
            </a:r>
          </a:p>
          <a:p>
            <a:endParaRPr lang="en-GB" dirty="0"/>
          </a:p>
        </p:txBody>
      </p:sp>
      <p:sp>
        <p:nvSpPr>
          <p:cNvPr id="4" name="Slide Number Placeholder 3">
            <a:extLst>
              <a:ext uri="{FF2B5EF4-FFF2-40B4-BE49-F238E27FC236}">
                <a16:creationId xmlns:a16="http://schemas.microsoft.com/office/drawing/2014/main" id="{EA28E650-EBA6-B305-D080-67A6BE4E83A8}"/>
              </a:ext>
            </a:extLst>
          </p:cNvPr>
          <p:cNvSpPr>
            <a:spLocks noGrp="1"/>
          </p:cNvSpPr>
          <p:nvPr>
            <p:ph type="sldNum" sz="quarter" idx="5"/>
          </p:nvPr>
        </p:nvSpPr>
        <p:spPr/>
        <p:txBody>
          <a:bodyPr/>
          <a:lstStyle/>
          <a:p>
            <a:pPr rtl="0"/>
            <a:fld id="{767E557C-9E66-43F1-9F87-179A985BA47D}" type="slidenum">
              <a:rPr lang="en-GB" smtClean="0"/>
              <a:t>19</a:t>
            </a:fld>
            <a:endParaRPr lang="en-GB"/>
          </a:p>
        </p:txBody>
      </p:sp>
    </p:spTree>
    <p:extLst>
      <p:ext uri="{BB962C8B-B14F-4D97-AF65-F5344CB8AC3E}">
        <p14:creationId xmlns:p14="http://schemas.microsoft.com/office/powerpoint/2010/main" val="3287513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4E39-E8F2-0162-9D2B-9CD9AFABC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68C95-165E-9A75-DE26-E84D37BAFA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EE6DE-9E1F-F4F0-BEF3-231E733C212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9C861B-A930-93EE-677A-2EEF114A94EF}"/>
              </a:ext>
            </a:extLst>
          </p:cNvPr>
          <p:cNvSpPr>
            <a:spLocks noGrp="1"/>
          </p:cNvSpPr>
          <p:nvPr>
            <p:ph type="sldNum" sz="quarter" idx="5"/>
          </p:nvPr>
        </p:nvSpPr>
        <p:spPr/>
        <p:txBody>
          <a:bodyPr/>
          <a:lstStyle/>
          <a:p>
            <a:pPr rtl="0"/>
            <a:fld id="{6BF82289-BCFD-4053-9D06-A9140C63A457}" type="slidenum">
              <a:rPr lang="en-GB" smtClean="0"/>
              <a:t>2</a:t>
            </a:fld>
            <a:endParaRPr lang="en-GB"/>
          </a:p>
        </p:txBody>
      </p:sp>
    </p:spTree>
    <p:extLst>
      <p:ext uri="{BB962C8B-B14F-4D97-AF65-F5344CB8AC3E}">
        <p14:creationId xmlns:p14="http://schemas.microsoft.com/office/powerpoint/2010/main" val="1301606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83559-F582-0134-A8BF-91012CA7E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1A74A-8A36-F6AB-A718-D51EFDB8B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1B970-CDA8-DF80-8C93-6964E0E32E6E}"/>
              </a:ext>
            </a:extLst>
          </p:cNvPr>
          <p:cNvSpPr>
            <a:spLocks noGrp="1"/>
          </p:cNvSpPr>
          <p:nvPr>
            <p:ph type="body" idx="1"/>
          </p:nvPr>
        </p:nvSpPr>
        <p:spPr/>
        <p:txBody>
          <a:bodyPr/>
          <a:lstStyle/>
          <a:p>
            <a:r>
              <a:rPr lang="en-GB" dirty="0"/>
              <a:t>Here, I am explaining the process of </a:t>
            </a:r>
            <a:r>
              <a:rPr lang="en-GB" b="1" dirty="0"/>
              <a:t>removing outliers</a:t>
            </a:r>
            <a:r>
              <a:rPr lang="en-GB" dirty="0"/>
              <a:t> from the dataset using the </a:t>
            </a:r>
            <a:r>
              <a:rPr lang="en-GB" b="1" dirty="0"/>
              <a:t>Isolation Forest</a:t>
            </a:r>
            <a:r>
              <a:rPr lang="en-GB" dirty="0"/>
              <a:t>.</a:t>
            </a:r>
          </a:p>
          <a:p>
            <a:r>
              <a:rPr lang="en-GB" dirty="0"/>
              <a:t>As shown in the image, I first use the </a:t>
            </a:r>
            <a:r>
              <a:rPr lang="en-GB" b="1" dirty="0"/>
              <a:t>Isolation Forest algorithm</a:t>
            </a:r>
            <a:r>
              <a:rPr lang="en-GB" dirty="0"/>
              <a:t> to detect outliers. The </a:t>
            </a:r>
            <a:r>
              <a:rPr lang="en-GB" b="1" dirty="0"/>
              <a:t>contamination parameter</a:t>
            </a:r>
            <a:r>
              <a:rPr lang="en-GB" dirty="0"/>
              <a:t> is set to define the proportion of outliers expected in the data. The algorithm then identifies and marks the outliers in the dataset.</a:t>
            </a:r>
          </a:p>
          <a:p>
            <a:r>
              <a:rPr lang="en-GB" dirty="0"/>
              <a:t>The boxplots on the right show the data distribution </a:t>
            </a:r>
            <a:r>
              <a:rPr lang="en-GB" b="1" dirty="0"/>
              <a:t>before</a:t>
            </a:r>
            <a:r>
              <a:rPr lang="en-GB" dirty="0"/>
              <a:t> and </a:t>
            </a:r>
            <a:r>
              <a:rPr lang="en-GB" b="1" dirty="0"/>
              <a:t>after</a:t>
            </a:r>
            <a:r>
              <a:rPr lang="en-GB" dirty="0"/>
              <a:t> removing the outliers. On the </a:t>
            </a:r>
            <a:r>
              <a:rPr lang="en-GB" b="1" dirty="0"/>
              <a:t>left side</a:t>
            </a:r>
            <a:r>
              <a:rPr lang="en-GB" dirty="0"/>
              <a:t>, you can see the boxplot of the data with outliers still present, which shows extreme values. On the </a:t>
            </a:r>
            <a:r>
              <a:rPr lang="en-GB" b="1" dirty="0"/>
              <a:t>right</a:t>
            </a:r>
            <a:r>
              <a:rPr lang="en-GB" dirty="0"/>
              <a:t>, after removing the outliers, the boxplot now shows a cleaner distribution of data, which helps improve the accuracy of the model.</a:t>
            </a:r>
          </a:p>
          <a:p>
            <a:r>
              <a:rPr lang="en-GB" dirty="0"/>
              <a:t>I filter the data to remove these outliers and then proceed to train the model on the cleaner dataset. This ensures that the model isn't affected by extreme or irrelevant data points, leading to better predictions.</a:t>
            </a:r>
          </a:p>
          <a:p>
            <a:endParaRPr lang="en-GB" dirty="0"/>
          </a:p>
        </p:txBody>
      </p:sp>
      <p:sp>
        <p:nvSpPr>
          <p:cNvPr id="4" name="Slide Number Placeholder 3">
            <a:extLst>
              <a:ext uri="{FF2B5EF4-FFF2-40B4-BE49-F238E27FC236}">
                <a16:creationId xmlns:a16="http://schemas.microsoft.com/office/drawing/2014/main" id="{246F7762-D06A-72F8-B72E-39EBF7B2C89F}"/>
              </a:ext>
            </a:extLst>
          </p:cNvPr>
          <p:cNvSpPr>
            <a:spLocks noGrp="1"/>
          </p:cNvSpPr>
          <p:nvPr>
            <p:ph type="sldNum" sz="quarter" idx="5"/>
          </p:nvPr>
        </p:nvSpPr>
        <p:spPr/>
        <p:txBody>
          <a:bodyPr/>
          <a:lstStyle/>
          <a:p>
            <a:pPr rtl="0"/>
            <a:fld id="{767E557C-9E66-43F1-9F87-179A985BA47D}" type="slidenum">
              <a:rPr lang="en-GB" smtClean="0"/>
              <a:t>20</a:t>
            </a:fld>
            <a:endParaRPr lang="en-GB"/>
          </a:p>
        </p:txBody>
      </p:sp>
    </p:spTree>
    <p:extLst>
      <p:ext uri="{BB962C8B-B14F-4D97-AF65-F5344CB8AC3E}">
        <p14:creationId xmlns:p14="http://schemas.microsoft.com/office/powerpoint/2010/main" val="2514268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216E8-931E-D449-86EE-F42FB414F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880A2-1968-885E-EC98-868F65A13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1FF0C-355D-5476-796C-50987EDD2E68}"/>
              </a:ext>
            </a:extLst>
          </p:cNvPr>
          <p:cNvSpPr>
            <a:spLocks noGrp="1"/>
          </p:cNvSpPr>
          <p:nvPr>
            <p:ph type="body" idx="1"/>
          </p:nvPr>
        </p:nvSpPr>
        <p:spPr/>
        <p:txBody>
          <a:bodyPr/>
          <a:lstStyle/>
          <a:p>
            <a:r>
              <a:rPr lang="en-GB" dirty="0"/>
              <a:t>Now, let me explain the model evaluation process and the results.</a:t>
            </a:r>
          </a:p>
          <a:p>
            <a:r>
              <a:rPr lang="en-GB" dirty="0"/>
              <a:t>In this part of the system, I first </a:t>
            </a:r>
            <a:r>
              <a:rPr lang="en-GB" b="1" dirty="0"/>
              <a:t>encoded</a:t>
            </a:r>
            <a:r>
              <a:rPr lang="en-GB" dirty="0"/>
              <a:t> the labels using </a:t>
            </a:r>
            <a:r>
              <a:rPr lang="en-GB" b="1" dirty="0"/>
              <a:t>Label Encoding</a:t>
            </a:r>
            <a:r>
              <a:rPr lang="en-GB" dirty="0"/>
              <a:t> to prepare the data for model training. Once the data was prepared, I used various models such as </a:t>
            </a:r>
            <a:r>
              <a:rPr lang="en-GB" b="1" dirty="0"/>
              <a:t>Random Forest Classifier</a:t>
            </a:r>
            <a:r>
              <a:rPr lang="en-GB" dirty="0"/>
              <a:t> (RFC), </a:t>
            </a:r>
            <a:r>
              <a:rPr lang="en-GB" b="1" dirty="0" err="1"/>
              <a:t>XGBoost</a:t>
            </a:r>
            <a:r>
              <a:rPr lang="en-GB" dirty="0"/>
              <a:t> (XGB), </a:t>
            </a:r>
            <a:r>
              <a:rPr lang="en-GB" b="1" dirty="0"/>
              <a:t>Gradient Boosting</a:t>
            </a:r>
            <a:r>
              <a:rPr lang="en-GB" dirty="0"/>
              <a:t>, and </a:t>
            </a:r>
            <a:r>
              <a:rPr lang="en-GB" b="1" dirty="0" err="1"/>
              <a:t>CatBoost</a:t>
            </a:r>
            <a:r>
              <a:rPr lang="en-GB" dirty="0"/>
              <a:t> to train the system.</a:t>
            </a:r>
          </a:p>
          <a:p>
            <a:r>
              <a:rPr lang="en-GB" dirty="0"/>
              <a:t>As shown in the results, I evaluated the models using </a:t>
            </a:r>
            <a:r>
              <a:rPr lang="en-GB" b="1" dirty="0"/>
              <a:t>accuracy score</a:t>
            </a:r>
            <a:r>
              <a:rPr lang="en-GB" dirty="0"/>
              <a:t>, and the performance of each model was quite impressive:</a:t>
            </a:r>
          </a:p>
          <a:p>
            <a:pPr>
              <a:buFont typeface="Arial" panose="020B0604020202020204" pitchFamily="34" charset="0"/>
              <a:buChar char="•"/>
            </a:pPr>
            <a:r>
              <a:rPr lang="en-GB" b="1" dirty="0"/>
              <a:t>Random Forest Classifier (RFC)</a:t>
            </a:r>
            <a:r>
              <a:rPr lang="en-GB" dirty="0"/>
              <a:t> achieved an accuracy of </a:t>
            </a:r>
            <a:r>
              <a:rPr lang="en-GB" b="1" dirty="0"/>
              <a:t>99.00%</a:t>
            </a:r>
            <a:r>
              <a:rPr lang="en-GB" dirty="0"/>
              <a:t>.</a:t>
            </a:r>
          </a:p>
          <a:p>
            <a:pPr>
              <a:buFont typeface="Arial" panose="020B0604020202020204" pitchFamily="34" charset="0"/>
              <a:buChar char="•"/>
            </a:pPr>
            <a:r>
              <a:rPr lang="en-GB" b="1" dirty="0" err="1"/>
              <a:t>XGBoost</a:t>
            </a:r>
            <a:r>
              <a:rPr lang="en-GB" b="1" dirty="0"/>
              <a:t> (XGB)</a:t>
            </a:r>
            <a:r>
              <a:rPr lang="en-GB" dirty="0"/>
              <a:t> achieved an accuracy of </a:t>
            </a:r>
            <a:r>
              <a:rPr lang="en-GB" b="1" dirty="0"/>
              <a:t>99.22%</a:t>
            </a:r>
            <a:r>
              <a:rPr lang="en-GB" dirty="0"/>
              <a:t>.</a:t>
            </a:r>
          </a:p>
          <a:p>
            <a:pPr>
              <a:buFont typeface="Arial" panose="020B0604020202020204" pitchFamily="34" charset="0"/>
              <a:buChar char="•"/>
            </a:pPr>
            <a:r>
              <a:rPr lang="en-GB" b="1" dirty="0"/>
              <a:t>Gradient Boosting</a:t>
            </a:r>
            <a:r>
              <a:rPr lang="en-GB" dirty="0"/>
              <a:t> achieved an accuracy of </a:t>
            </a:r>
            <a:r>
              <a:rPr lang="en-GB" b="1" dirty="0"/>
              <a:t>99.01%</a:t>
            </a:r>
            <a:r>
              <a:rPr lang="en-GB" dirty="0"/>
              <a:t>.</a:t>
            </a:r>
          </a:p>
          <a:p>
            <a:pPr>
              <a:buFont typeface="Arial" panose="020B0604020202020204" pitchFamily="34" charset="0"/>
              <a:buChar char="•"/>
            </a:pPr>
            <a:r>
              <a:rPr lang="en-GB" b="1" dirty="0" err="1"/>
              <a:t>CatBoost</a:t>
            </a:r>
            <a:r>
              <a:rPr lang="en-GB" dirty="0"/>
              <a:t>, which I selected due to its high accuracy and speed, performed excellently with an accuracy of </a:t>
            </a:r>
            <a:r>
              <a:rPr lang="en-GB" b="1" dirty="0"/>
              <a:t>99.51%</a:t>
            </a:r>
            <a:r>
              <a:rPr lang="en-GB" dirty="0"/>
              <a:t>.</a:t>
            </a:r>
          </a:p>
          <a:p>
            <a:r>
              <a:rPr lang="en-GB" dirty="0"/>
              <a:t>After making predictions using the trained models, I checked the accuracy of the model on test data, and you can see the results here. The system's high accuracy indicates that it effectively recognizes ASL gestures and provides reliable feedback to users.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br>
            <a:br>
              <a:rPr lang="en-GB" dirty="0"/>
            </a:br>
            <a:r>
              <a:rPr lang="en-GB" b="1" dirty="0"/>
              <a:t>Random Forest Classifier</a:t>
            </a:r>
            <a:r>
              <a:rPr lang="en-GB" dirty="0"/>
              <a:t>: t creates many decision trees and combines their predictions. Each tree is trained on a different subset of the data, which helps improve accuracy and reduce overfitting.</a:t>
            </a:r>
          </a:p>
          <a:p>
            <a:br>
              <a:rPr lang="en-GB" dirty="0"/>
            </a:br>
            <a:r>
              <a:rPr lang="en-GB" dirty="0" err="1"/>
              <a:t>XGBoost</a:t>
            </a:r>
            <a:r>
              <a:rPr lang="en-GB" dirty="0"/>
              <a:t> (Extreme Gradient Boosting): It builds decision trees one by one. Each tree tries to correct the mistakes made by the previous ones. It's very fast and efficient, and it's often used when high performance is needed.</a:t>
            </a:r>
          </a:p>
        </p:txBody>
      </p:sp>
      <p:sp>
        <p:nvSpPr>
          <p:cNvPr id="4" name="Slide Number Placeholder 3">
            <a:extLst>
              <a:ext uri="{FF2B5EF4-FFF2-40B4-BE49-F238E27FC236}">
                <a16:creationId xmlns:a16="http://schemas.microsoft.com/office/drawing/2014/main" id="{4671C956-AF98-ADBA-591A-95764DA3B0EC}"/>
              </a:ext>
            </a:extLst>
          </p:cNvPr>
          <p:cNvSpPr>
            <a:spLocks noGrp="1"/>
          </p:cNvSpPr>
          <p:nvPr>
            <p:ph type="sldNum" sz="quarter" idx="5"/>
          </p:nvPr>
        </p:nvSpPr>
        <p:spPr/>
        <p:txBody>
          <a:bodyPr/>
          <a:lstStyle/>
          <a:p>
            <a:pPr rtl="0"/>
            <a:fld id="{767E557C-9E66-43F1-9F87-179A985BA47D}" type="slidenum">
              <a:rPr lang="en-GB" smtClean="0"/>
              <a:t>21</a:t>
            </a:fld>
            <a:endParaRPr lang="en-GB"/>
          </a:p>
        </p:txBody>
      </p:sp>
    </p:spTree>
    <p:extLst>
      <p:ext uri="{BB962C8B-B14F-4D97-AF65-F5344CB8AC3E}">
        <p14:creationId xmlns:p14="http://schemas.microsoft.com/office/powerpoint/2010/main" val="3362413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74F17-E0DA-93E9-9558-4BC3A1B5A2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972C7-6599-3694-083D-A27134931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E65E2-B9FB-135B-6CBC-FC78171F236F}"/>
              </a:ext>
            </a:extLst>
          </p:cNvPr>
          <p:cNvSpPr>
            <a:spLocks noGrp="1"/>
          </p:cNvSpPr>
          <p:nvPr>
            <p:ph type="body" idx="1"/>
          </p:nvPr>
        </p:nvSpPr>
        <p:spPr/>
        <p:txBody>
          <a:bodyPr/>
          <a:lstStyle/>
          <a:p>
            <a:r>
              <a:rPr lang="en-GB" dirty="0"/>
              <a:t>Now, let's talk about </a:t>
            </a:r>
            <a:r>
              <a:rPr lang="en-GB" b="1" dirty="0"/>
              <a:t>error detection</a:t>
            </a:r>
            <a:r>
              <a:rPr lang="en-GB" dirty="0"/>
              <a:t> in the system.</a:t>
            </a:r>
          </a:p>
          <a:p>
            <a:r>
              <a:rPr lang="en-GB" dirty="0"/>
              <a:t>In the image, you can see the process where we compare the user's hand position with the stored </a:t>
            </a:r>
            <a:r>
              <a:rPr lang="en-GB" b="1" dirty="0"/>
              <a:t>mean landmarks</a:t>
            </a:r>
            <a:r>
              <a:rPr lang="en-GB" dirty="0"/>
              <a:t> for each letter. The system takes the user's input, breaks it down into the 21 key points of the hand (divided into five sections: thumb, index, middle, ring, and </a:t>
            </a:r>
            <a:r>
              <a:rPr lang="en-GB" dirty="0" err="1"/>
              <a:t>pinky</a:t>
            </a:r>
            <a:r>
              <a:rPr lang="en-GB" dirty="0"/>
              <a:t> fingers), and then compares these key points with the pre-stored mean landmarks for each letter.</a:t>
            </a:r>
          </a:p>
          <a:p>
            <a:r>
              <a:rPr lang="en-GB" dirty="0"/>
              <a:t>The </a:t>
            </a:r>
            <a:r>
              <a:rPr lang="en-GB" b="1" dirty="0"/>
              <a:t>comparison function</a:t>
            </a:r>
            <a:r>
              <a:rPr lang="en-GB" dirty="0"/>
              <a:t> uses </a:t>
            </a:r>
            <a:r>
              <a:rPr lang="en-GB" b="1" dirty="0"/>
              <a:t>cosine similarity</a:t>
            </a:r>
            <a:r>
              <a:rPr lang="en-GB" dirty="0"/>
              <a:t> to check if the user’s hand positions match the expected positions within a certain threshold. If the positions are close enough (based on cosine similarity), the system will display </a:t>
            </a:r>
            <a:r>
              <a:rPr lang="en-GB" b="1" dirty="0"/>
              <a:t>“Correct position”</a:t>
            </a:r>
            <a:r>
              <a:rPr lang="en-GB" dirty="0"/>
              <a:t> for that finger. Otherwise, it will show </a:t>
            </a:r>
            <a:r>
              <a:rPr lang="en-GB" b="1" dirty="0"/>
              <a:t>“Incorrect position”</a:t>
            </a:r>
            <a:r>
              <a:rPr lang="en-GB" dirty="0"/>
              <a:t> for that finger, as seen on the right side of the image.</a:t>
            </a:r>
          </a:p>
          <a:p>
            <a:r>
              <a:rPr lang="en-GB" dirty="0"/>
              <a:t>In this example, the thumb and </a:t>
            </a:r>
            <a:r>
              <a:rPr lang="en-GB" dirty="0" err="1"/>
              <a:t>pinky</a:t>
            </a:r>
            <a:r>
              <a:rPr lang="en-GB" dirty="0"/>
              <a:t> are marked with </a:t>
            </a:r>
            <a:r>
              <a:rPr lang="en-GB" b="1" dirty="0"/>
              <a:t>incorrect position</a:t>
            </a:r>
            <a:r>
              <a:rPr lang="en-GB" dirty="0"/>
              <a:t>, while the index, middle, and ring fingers are recognized as </a:t>
            </a:r>
            <a:r>
              <a:rPr lang="en-GB" b="1" dirty="0"/>
              <a:t>correct</a:t>
            </a:r>
            <a:r>
              <a:rPr lang="en-GB" dirty="0"/>
              <a:t>. This feedback helps the user understand which parts of the gesture need adjustment to match the correct ASL sign."</a:t>
            </a:r>
          </a:p>
          <a:p>
            <a:endParaRPr lang="en-GB" dirty="0"/>
          </a:p>
        </p:txBody>
      </p:sp>
      <p:sp>
        <p:nvSpPr>
          <p:cNvPr id="4" name="Slide Number Placeholder 3">
            <a:extLst>
              <a:ext uri="{FF2B5EF4-FFF2-40B4-BE49-F238E27FC236}">
                <a16:creationId xmlns:a16="http://schemas.microsoft.com/office/drawing/2014/main" id="{1B6AE92C-0666-2B09-9595-1F55C857CD0A}"/>
              </a:ext>
            </a:extLst>
          </p:cNvPr>
          <p:cNvSpPr>
            <a:spLocks noGrp="1"/>
          </p:cNvSpPr>
          <p:nvPr>
            <p:ph type="sldNum" sz="quarter" idx="5"/>
          </p:nvPr>
        </p:nvSpPr>
        <p:spPr/>
        <p:txBody>
          <a:bodyPr/>
          <a:lstStyle/>
          <a:p>
            <a:pPr rtl="0"/>
            <a:fld id="{767E557C-9E66-43F1-9F87-179A985BA47D}" type="slidenum">
              <a:rPr lang="en-GB" smtClean="0"/>
              <a:t>22</a:t>
            </a:fld>
            <a:endParaRPr lang="en-GB"/>
          </a:p>
        </p:txBody>
      </p:sp>
    </p:spTree>
    <p:extLst>
      <p:ext uri="{BB962C8B-B14F-4D97-AF65-F5344CB8AC3E}">
        <p14:creationId xmlns:p14="http://schemas.microsoft.com/office/powerpoint/2010/main" val="626657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9EDC2-833F-4573-CD29-CA0CB4775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34DC53-1B52-224E-9383-E88C3A0F7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55AAF0-A152-C06D-0823-2F8571894E5C}"/>
              </a:ext>
            </a:extLst>
          </p:cNvPr>
          <p:cNvSpPr>
            <a:spLocks noGrp="1"/>
          </p:cNvSpPr>
          <p:nvPr>
            <p:ph type="body" idx="1"/>
          </p:nvPr>
        </p:nvSpPr>
        <p:spPr/>
        <p:txBody>
          <a:bodyPr/>
          <a:lstStyle/>
          <a:p>
            <a:r>
              <a:rPr lang="en-GB" dirty="0"/>
              <a:t>This app allows users to track their progress in learning ASL through three levels (Beginner, Intermediate, Expert), offering lessons on letters and numbers with 3D visualizations, AR technology, and progress bars to motivate and guide learners from basics to mastery.</a:t>
            </a:r>
          </a:p>
        </p:txBody>
      </p:sp>
      <p:sp>
        <p:nvSpPr>
          <p:cNvPr id="4" name="Slide Number Placeholder 3">
            <a:extLst>
              <a:ext uri="{FF2B5EF4-FFF2-40B4-BE49-F238E27FC236}">
                <a16:creationId xmlns:a16="http://schemas.microsoft.com/office/drawing/2014/main" id="{5A7721B0-D1C1-4623-9698-73AD4447B3DD}"/>
              </a:ext>
            </a:extLst>
          </p:cNvPr>
          <p:cNvSpPr>
            <a:spLocks noGrp="1"/>
          </p:cNvSpPr>
          <p:nvPr>
            <p:ph type="sldNum" sz="quarter" idx="5"/>
          </p:nvPr>
        </p:nvSpPr>
        <p:spPr/>
        <p:txBody>
          <a:bodyPr/>
          <a:lstStyle/>
          <a:p>
            <a:pPr rtl="0"/>
            <a:fld id="{767E557C-9E66-43F1-9F87-179A985BA47D}" type="slidenum">
              <a:rPr lang="en-GB" smtClean="0"/>
              <a:t>23</a:t>
            </a:fld>
            <a:endParaRPr lang="en-GB"/>
          </a:p>
        </p:txBody>
      </p:sp>
    </p:spTree>
    <p:extLst>
      <p:ext uri="{BB962C8B-B14F-4D97-AF65-F5344CB8AC3E}">
        <p14:creationId xmlns:p14="http://schemas.microsoft.com/office/powerpoint/2010/main" val="2180408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FB846-954C-12BB-F7A2-B17C12321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D6441-50D0-5A02-7B71-D4D61A4A8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D4610-152D-4C8C-64AA-EC6450ED1C15}"/>
              </a:ext>
            </a:extLst>
          </p:cNvPr>
          <p:cNvSpPr>
            <a:spLocks noGrp="1"/>
          </p:cNvSpPr>
          <p:nvPr>
            <p:ph type="body" idx="1"/>
          </p:nvPr>
        </p:nvSpPr>
        <p:spPr/>
        <p:txBody>
          <a:bodyPr/>
          <a:lstStyle/>
          <a:p>
            <a:r>
              <a:rPr lang="en-GB" dirty="0"/>
              <a:t>The app uses augmented reality (AR) to display 3D hand models for ASL signs, provides real-time feedback on finger positions, and tracks the user's progress, encouraging them with a 'Great Job!' message once the correct sign is made.</a:t>
            </a:r>
            <a:endParaRPr lang="en-GB" b="1" dirty="0"/>
          </a:p>
        </p:txBody>
      </p:sp>
      <p:sp>
        <p:nvSpPr>
          <p:cNvPr id="4" name="Slide Number Placeholder 3">
            <a:extLst>
              <a:ext uri="{FF2B5EF4-FFF2-40B4-BE49-F238E27FC236}">
                <a16:creationId xmlns:a16="http://schemas.microsoft.com/office/drawing/2014/main" id="{9545B9DF-915C-06F0-5C7C-25DA0A5C0737}"/>
              </a:ext>
            </a:extLst>
          </p:cNvPr>
          <p:cNvSpPr>
            <a:spLocks noGrp="1"/>
          </p:cNvSpPr>
          <p:nvPr>
            <p:ph type="sldNum" sz="quarter" idx="5"/>
          </p:nvPr>
        </p:nvSpPr>
        <p:spPr/>
        <p:txBody>
          <a:bodyPr/>
          <a:lstStyle/>
          <a:p>
            <a:pPr rtl="0"/>
            <a:fld id="{767E557C-9E66-43F1-9F87-179A985BA47D}" type="slidenum">
              <a:rPr lang="en-GB" smtClean="0"/>
              <a:t>24</a:t>
            </a:fld>
            <a:endParaRPr lang="en-GB"/>
          </a:p>
        </p:txBody>
      </p:sp>
    </p:spTree>
    <p:extLst>
      <p:ext uri="{BB962C8B-B14F-4D97-AF65-F5344CB8AC3E}">
        <p14:creationId xmlns:p14="http://schemas.microsoft.com/office/powerpoint/2010/main" val="1164831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A256F-ED3F-DEFD-0F8B-D14616691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E7751-5D49-73EE-8F70-8ACA574B97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45FE2-3B53-B83D-7F1C-E5EDDDE185DB}"/>
              </a:ext>
            </a:extLst>
          </p:cNvPr>
          <p:cNvSpPr>
            <a:spLocks noGrp="1"/>
          </p:cNvSpPr>
          <p:nvPr>
            <p:ph type="body" idx="1"/>
          </p:nvPr>
        </p:nvSpPr>
        <p:spPr/>
        <p:txBody>
          <a:bodyPr/>
          <a:lstStyle/>
          <a:p>
            <a:r>
              <a:rPr lang="en-GB" dirty="0"/>
              <a:t>Regarding the requirements:</a:t>
            </a:r>
          </a:p>
          <a:p>
            <a:pPr>
              <a:buFont typeface="Arial" panose="020B0604020202020204" pitchFamily="34" charset="0"/>
              <a:buChar char="•"/>
            </a:pPr>
            <a:r>
              <a:rPr lang="en-GB" dirty="0"/>
              <a:t>The </a:t>
            </a:r>
            <a:r>
              <a:rPr lang="en-GB" b="1" dirty="0"/>
              <a:t>functional requirements</a:t>
            </a:r>
            <a:r>
              <a:rPr lang="en-GB" dirty="0"/>
              <a:t> include AR-based gesture recognition, real-time feedback, proficiency levels (Beginner, Intermediate, Advanced), and activity assessment for gesture practice.</a:t>
            </a:r>
          </a:p>
          <a:p>
            <a:pPr>
              <a:buFont typeface="Arial" panose="020B0604020202020204" pitchFamily="34" charset="0"/>
              <a:buChar char="•"/>
            </a:pPr>
            <a:r>
              <a:rPr lang="en-GB" dirty="0"/>
              <a:t>The </a:t>
            </a:r>
            <a:r>
              <a:rPr lang="en-GB" b="1" dirty="0"/>
              <a:t>non-functional requirements</a:t>
            </a:r>
            <a:r>
              <a:rPr lang="en-GB" dirty="0"/>
              <a:t> focus on </a:t>
            </a:r>
            <a:r>
              <a:rPr lang="en-GB" b="1" dirty="0"/>
              <a:t>high performance</a:t>
            </a:r>
            <a:r>
              <a:rPr lang="en-GB" dirty="0"/>
              <a:t>, </a:t>
            </a:r>
            <a:r>
              <a:rPr lang="en-GB" b="1" dirty="0"/>
              <a:t>graphics processing</a:t>
            </a:r>
            <a:r>
              <a:rPr lang="en-GB" dirty="0"/>
              <a:t>, </a:t>
            </a:r>
            <a:r>
              <a:rPr lang="en-GB" b="1" dirty="0"/>
              <a:t>network reliability</a:t>
            </a:r>
            <a:r>
              <a:rPr lang="en-GB" dirty="0"/>
              <a:t>, and </a:t>
            </a:r>
            <a:r>
              <a:rPr lang="en-GB" b="1" dirty="0"/>
              <a:t>scalability</a:t>
            </a:r>
            <a:r>
              <a:rPr lang="en-GB" dirty="0"/>
              <a:t>.</a:t>
            </a:r>
          </a:p>
          <a:p>
            <a:endParaRPr lang="en-GB" dirty="0"/>
          </a:p>
        </p:txBody>
      </p:sp>
      <p:sp>
        <p:nvSpPr>
          <p:cNvPr id="4" name="Slide Number Placeholder 3">
            <a:extLst>
              <a:ext uri="{FF2B5EF4-FFF2-40B4-BE49-F238E27FC236}">
                <a16:creationId xmlns:a16="http://schemas.microsoft.com/office/drawing/2014/main" id="{6A1675CD-F9B3-624D-0DBE-DD5A130A15CC}"/>
              </a:ext>
            </a:extLst>
          </p:cNvPr>
          <p:cNvSpPr>
            <a:spLocks noGrp="1"/>
          </p:cNvSpPr>
          <p:nvPr>
            <p:ph type="sldNum" sz="quarter" idx="5"/>
          </p:nvPr>
        </p:nvSpPr>
        <p:spPr/>
        <p:txBody>
          <a:bodyPr/>
          <a:lstStyle/>
          <a:p>
            <a:pPr rtl="0"/>
            <a:fld id="{6BF82289-BCFD-4053-9D06-A9140C63A457}" type="slidenum">
              <a:rPr lang="en-GB" smtClean="0"/>
              <a:t>25</a:t>
            </a:fld>
            <a:endParaRPr lang="en-GB"/>
          </a:p>
        </p:txBody>
      </p:sp>
    </p:spTree>
    <p:extLst>
      <p:ext uri="{BB962C8B-B14F-4D97-AF65-F5344CB8AC3E}">
        <p14:creationId xmlns:p14="http://schemas.microsoft.com/office/powerpoint/2010/main" val="2776296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FAF4D-4545-9440-66F2-535153289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772CB9-E407-554A-B82D-B05223030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B00B2-2BDB-B689-11CD-CAEA18044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CB0ACA-8010-E51E-84C0-E93891EEB7C3}"/>
              </a:ext>
            </a:extLst>
          </p:cNvPr>
          <p:cNvSpPr>
            <a:spLocks noGrp="1"/>
          </p:cNvSpPr>
          <p:nvPr>
            <p:ph type="sldNum" sz="quarter" idx="10"/>
          </p:nvPr>
        </p:nvSpPr>
        <p:spPr/>
        <p:txBody>
          <a:bodyPr/>
          <a:lstStyle/>
          <a:p>
            <a:fld id="{DF61EA0F-A667-4B49-8422-0062BC55E249}" type="slidenum">
              <a:rPr lang="en-US" smtClean="0"/>
              <a:t>26</a:t>
            </a:fld>
            <a:endParaRPr lang="en-US" dirty="0"/>
          </a:p>
        </p:txBody>
      </p:sp>
    </p:spTree>
    <p:extLst>
      <p:ext uri="{BB962C8B-B14F-4D97-AF65-F5344CB8AC3E}">
        <p14:creationId xmlns:p14="http://schemas.microsoft.com/office/powerpoint/2010/main" val="121128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27EF-66E1-28C0-2EB4-7936CC960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B26F-C2F2-17BC-1D2C-70798C1DD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603B3-A4A4-3CEC-0396-14A4A6DC257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F88A03B-5E51-E307-9CA1-552852969AA5}"/>
              </a:ext>
            </a:extLst>
          </p:cNvPr>
          <p:cNvSpPr>
            <a:spLocks noGrp="1"/>
          </p:cNvSpPr>
          <p:nvPr>
            <p:ph type="sldNum" sz="quarter" idx="5"/>
          </p:nvPr>
        </p:nvSpPr>
        <p:spPr/>
        <p:txBody>
          <a:bodyPr/>
          <a:lstStyle/>
          <a:p>
            <a:pPr rtl="0"/>
            <a:fld id="{6BF82289-BCFD-4053-9D06-A9140C63A457}" type="slidenum">
              <a:rPr lang="en-GB" smtClean="0"/>
              <a:t>27</a:t>
            </a:fld>
            <a:endParaRPr lang="en-GB"/>
          </a:p>
        </p:txBody>
      </p:sp>
    </p:spTree>
    <p:extLst>
      <p:ext uri="{BB962C8B-B14F-4D97-AF65-F5344CB8AC3E}">
        <p14:creationId xmlns:p14="http://schemas.microsoft.com/office/powerpoint/2010/main" val="3854424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AB0D6-91BA-369D-C245-661A6585F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6008-DC8E-8A01-623B-7BB2C6D66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720B7-BECB-4349-4091-C033208C78D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F5944FA-C180-6FE7-DB85-65C079DE220A}"/>
              </a:ext>
            </a:extLst>
          </p:cNvPr>
          <p:cNvSpPr>
            <a:spLocks noGrp="1"/>
          </p:cNvSpPr>
          <p:nvPr>
            <p:ph type="sldNum" sz="quarter" idx="5"/>
          </p:nvPr>
        </p:nvSpPr>
        <p:spPr/>
        <p:txBody>
          <a:bodyPr/>
          <a:lstStyle/>
          <a:p>
            <a:pPr rtl="0"/>
            <a:fld id="{6BF82289-BCFD-4053-9D06-A9140C63A457}" type="slidenum">
              <a:rPr lang="en-GB" smtClean="0"/>
              <a:t>28</a:t>
            </a:fld>
            <a:endParaRPr lang="en-GB"/>
          </a:p>
        </p:txBody>
      </p:sp>
    </p:spTree>
    <p:extLst>
      <p:ext uri="{BB962C8B-B14F-4D97-AF65-F5344CB8AC3E}">
        <p14:creationId xmlns:p14="http://schemas.microsoft.com/office/powerpoint/2010/main" val="919834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137F-D368-1F50-00CC-04AA17E0D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F2294-1565-2CE8-FD2B-F2A5AEC03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80992-B16C-2D4B-F502-FD1489C00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969F9B-8AF2-AED7-2C90-6DD63A8DE188}"/>
              </a:ext>
            </a:extLst>
          </p:cNvPr>
          <p:cNvSpPr>
            <a:spLocks noGrp="1"/>
          </p:cNvSpPr>
          <p:nvPr>
            <p:ph type="sldNum" sz="quarter" idx="10"/>
          </p:nvPr>
        </p:nvSpPr>
        <p:spPr/>
        <p:txBody>
          <a:bodyPr/>
          <a:lstStyle/>
          <a:p>
            <a:fld id="{DF61EA0F-A667-4B49-8422-0062BC55E249}" type="slidenum">
              <a:rPr lang="en-US" smtClean="0"/>
              <a:t>29</a:t>
            </a:fld>
            <a:endParaRPr lang="en-US" dirty="0"/>
          </a:p>
        </p:txBody>
      </p:sp>
    </p:spTree>
    <p:extLst>
      <p:ext uri="{BB962C8B-B14F-4D97-AF65-F5344CB8AC3E}">
        <p14:creationId xmlns:p14="http://schemas.microsoft.com/office/powerpoint/2010/main" val="287611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C5EA-43BC-916B-58EF-56C80B066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8AD2B-607C-7D8D-EEBE-5C3FA62C9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B18E9-315D-7041-44DF-18D6E7D52FB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ADB4FC8-2593-3C6F-39D1-002DFD2A6A52}"/>
              </a:ext>
            </a:extLst>
          </p:cNvPr>
          <p:cNvSpPr>
            <a:spLocks noGrp="1"/>
          </p:cNvSpPr>
          <p:nvPr>
            <p:ph type="sldNum" sz="quarter" idx="5"/>
          </p:nvPr>
        </p:nvSpPr>
        <p:spPr/>
        <p:txBody>
          <a:bodyPr/>
          <a:lstStyle/>
          <a:p>
            <a:pPr rtl="0"/>
            <a:fld id="{6BF82289-BCFD-4053-9D06-A9140C63A457}" type="slidenum">
              <a:rPr lang="en-GB" smtClean="0"/>
              <a:t>3</a:t>
            </a:fld>
            <a:endParaRPr lang="en-GB"/>
          </a:p>
        </p:txBody>
      </p:sp>
    </p:spTree>
    <p:extLst>
      <p:ext uri="{BB962C8B-B14F-4D97-AF65-F5344CB8AC3E}">
        <p14:creationId xmlns:p14="http://schemas.microsoft.com/office/powerpoint/2010/main" val="345045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5E27-6E74-CEE4-4B11-A7131380A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1E6BB-64A3-EBB9-A2A8-4C5D0E4F0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0C38A-31F5-D020-6777-86E320DA1C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97DC8D8-5778-77FE-6EED-F57B98DE0289}"/>
              </a:ext>
            </a:extLst>
          </p:cNvPr>
          <p:cNvSpPr>
            <a:spLocks noGrp="1"/>
          </p:cNvSpPr>
          <p:nvPr>
            <p:ph type="sldNum" sz="quarter" idx="5"/>
          </p:nvPr>
        </p:nvSpPr>
        <p:spPr/>
        <p:txBody>
          <a:bodyPr/>
          <a:lstStyle/>
          <a:p>
            <a:pPr rtl="0"/>
            <a:fld id="{6BF82289-BCFD-4053-9D06-A9140C63A457}" type="slidenum">
              <a:rPr lang="en-GB" smtClean="0"/>
              <a:t>30</a:t>
            </a:fld>
            <a:endParaRPr lang="en-GB"/>
          </a:p>
        </p:txBody>
      </p:sp>
    </p:spTree>
    <p:extLst>
      <p:ext uri="{BB962C8B-B14F-4D97-AF65-F5344CB8AC3E}">
        <p14:creationId xmlns:p14="http://schemas.microsoft.com/office/powerpoint/2010/main" val="760681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053E-A826-E0AA-27A0-0CC9C37FD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D7ECE-EE8F-7B9E-279A-F04EC6183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35A9B-3BFC-DA5E-39C4-1BFD2A32F3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0CCA5AF-3350-6743-BB52-03DF20CF1225}"/>
              </a:ext>
            </a:extLst>
          </p:cNvPr>
          <p:cNvSpPr>
            <a:spLocks noGrp="1"/>
          </p:cNvSpPr>
          <p:nvPr>
            <p:ph type="sldNum" sz="quarter" idx="5"/>
          </p:nvPr>
        </p:nvSpPr>
        <p:spPr/>
        <p:txBody>
          <a:bodyPr/>
          <a:lstStyle/>
          <a:p>
            <a:pPr rtl="0"/>
            <a:fld id="{767E557C-9E66-43F1-9F87-179A985BA47D}" type="slidenum">
              <a:rPr lang="en-GB" smtClean="0"/>
              <a:t>31</a:t>
            </a:fld>
            <a:endParaRPr lang="en-GB"/>
          </a:p>
        </p:txBody>
      </p:sp>
    </p:spTree>
    <p:extLst>
      <p:ext uri="{BB962C8B-B14F-4D97-AF65-F5344CB8AC3E}">
        <p14:creationId xmlns:p14="http://schemas.microsoft.com/office/powerpoint/2010/main" val="1004205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B140E-B98F-E2F1-DC3A-CDD53C79D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230F4-5348-75A9-FF28-B8C1B7E81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58159-4F60-D311-D76F-91F4D255890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EDACE49-0542-537F-69FB-DBFAD7E1E1A1}"/>
              </a:ext>
            </a:extLst>
          </p:cNvPr>
          <p:cNvSpPr>
            <a:spLocks noGrp="1"/>
          </p:cNvSpPr>
          <p:nvPr>
            <p:ph type="sldNum" sz="quarter" idx="5"/>
          </p:nvPr>
        </p:nvSpPr>
        <p:spPr/>
        <p:txBody>
          <a:bodyPr/>
          <a:lstStyle/>
          <a:p>
            <a:pPr rtl="0"/>
            <a:fld id="{6BF82289-BCFD-4053-9D06-A9140C63A457}" type="slidenum">
              <a:rPr lang="en-GB" smtClean="0"/>
              <a:t>32</a:t>
            </a:fld>
            <a:endParaRPr lang="en-GB"/>
          </a:p>
        </p:txBody>
      </p:sp>
    </p:spTree>
    <p:extLst>
      <p:ext uri="{BB962C8B-B14F-4D97-AF65-F5344CB8AC3E}">
        <p14:creationId xmlns:p14="http://schemas.microsoft.com/office/powerpoint/2010/main" val="3928750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36414-9868-A397-1DBE-B43EC8319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C4286-9C89-958B-211C-9A13E884C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A1506-4FC5-29C8-A2B8-EC1AEB963A3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5FB8528-FEA6-4134-A49D-7BFB3436A775}"/>
              </a:ext>
            </a:extLst>
          </p:cNvPr>
          <p:cNvSpPr>
            <a:spLocks noGrp="1"/>
          </p:cNvSpPr>
          <p:nvPr>
            <p:ph type="sldNum" sz="quarter" idx="5"/>
          </p:nvPr>
        </p:nvSpPr>
        <p:spPr/>
        <p:txBody>
          <a:bodyPr/>
          <a:lstStyle/>
          <a:p>
            <a:pPr rtl="0"/>
            <a:fld id="{767E557C-9E66-43F1-9F87-179A985BA47D}" type="slidenum">
              <a:rPr lang="en-GB" smtClean="0"/>
              <a:t>34</a:t>
            </a:fld>
            <a:endParaRPr lang="en-GB"/>
          </a:p>
        </p:txBody>
      </p:sp>
    </p:spTree>
    <p:extLst>
      <p:ext uri="{BB962C8B-B14F-4D97-AF65-F5344CB8AC3E}">
        <p14:creationId xmlns:p14="http://schemas.microsoft.com/office/powerpoint/2010/main" val="2206495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817D5-FC37-7826-47D2-3D89C0C10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3C632-B197-1698-6E95-C0DD03CA6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9A1CE-DDBC-F966-B3BA-EBE75C93B71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7BC8AEF-3A37-4CEB-1624-73CA7386B0E8}"/>
              </a:ext>
            </a:extLst>
          </p:cNvPr>
          <p:cNvSpPr>
            <a:spLocks noGrp="1"/>
          </p:cNvSpPr>
          <p:nvPr>
            <p:ph type="sldNum" sz="quarter" idx="5"/>
          </p:nvPr>
        </p:nvSpPr>
        <p:spPr/>
        <p:txBody>
          <a:bodyPr/>
          <a:lstStyle/>
          <a:p>
            <a:pPr rtl="0"/>
            <a:fld id="{767E557C-9E66-43F1-9F87-179A985BA47D}" type="slidenum">
              <a:rPr lang="en-GB" smtClean="0"/>
              <a:t>35</a:t>
            </a:fld>
            <a:endParaRPr lang="en-GB"/>
          </a:p>
        </p:txBody>
      </p:sp>
    </p:spTree>
    <p:extLst>
      <p:ext uri="{BB962C8B-B14F-4D97-AF65-F5344CB8AC3E}">
        <p14:creationId xmlns:p14="http://schemas.microsoft.com/office/powerpoint/2010/main" val="1195164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97E6E-B82D-2ADA-6BBF-4DD9AA921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5885F-7C58-941A-B448-F3EED0DB0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670C8-951B-CD7B-71C6-0810D3DDCDC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9127AD8-BF99-1507-DE93-351D01E8BC0A}"/>
              </a:ext>
            </a:extLst>
          </p:cNvPr>
          <p:cNvSpPr>
            <a:spLocks noGrp="1"/>
          </p:cNvSpPr>
          <p:nvPr>
            <p:ph type="sldNum" sz="quarter" idx="5"/>
          </p:nvPr>
        </p:nvSpPr>
        <p:spPr/>
        <p:txBody>
          <a:bodyPr/>
          <a:lstStyle/>
          <a:p>
            <a:pPr rtl="0"/>
            <a:fld id="{767E557C-9E66-43F1-9F87-179A985BA47D}" type="slidenum">
              <a:rPr lang="en-GB" smtClean="0"/>
              <a:t>36</a:t>
            </a:fld>
            <a:endParaRPr lang="en-GB"/>
          </a:p>
        </p:txBody>
      </p:sp>
    </p:spTree>
    <p:extLst>
      <p:ext uri="{BB962C8B-B14F-4D97-AF65-F5344CB8AC3E}">
        <p14:creationId xmlns:p14="http://schemas.microsoft.com/office/powerpoint/2010/main" val="496395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08D00-BE37-6232-5484-0ADBF35A5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45F2C-97DC-6C8F-4FA0-DECB6B8BE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87BCE-7F2D-F735-430D-40F58FC6A5E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25300E0-ED00-F1E2-0BD4-744C6AD9A3CA}"/>
              </a:ext>
            </a:extLst>
          </p:cNvPr>
          <p:cNvSpPr>
            <a:spLocks noGrp="1"/>
          </p:cNvSpPr>
          <p:nvPr>
            <p:ph type="sldNum" sz="quarter" idx="5"/>
          </p:nvPr>
        </p:nvSpPr>
        <p:spPr/>
        <p:txBody>
          <a:bodyPr/>
          <a:lstStyle/>
          <a:p>
            <a:pPr rtl="0"/>
            <a:fld id="{767E557C-9E66-43F1-9F87-179A985BA47D}" type="slidenum">
              <a:rPr lang="en-GB" smtClean="0"/>
              <a:t>37</a:t>
            </a:fld>
            <a:endParaRPr lang="en-GB"/>
          </a:p>
        </p:txBody>
      </p:sp>
    </p:spTree>
    <p:extLst>
      <p:ext uri="{BB962C8B-B14F-4D97-AF65-F5344CB8AC3E}">
        <p14:creationId xmlns:p14="http://schemas.microsoft.com/office/powerpoint/2010/main" val="3086014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AF7A7-FFB0-7695-9353-681D82401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0B691-F7A2-CCF4-942D-717B5C94EA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B8FF2-8C4D-5C10-4D3A-1F7B354B4B9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B3F09E-BA01-9C68-D450-EABA0ACA69F7}"/>
              </a:ext>
            </a:extLst>
          </p:cNvPr>
          <p:cNvSpPr>
            <a:spLocks noGrp="1"/>
          </p:cNvSpPr>
          <p:nvPr>
            <p:ph type="sldNum" sz="quarter" idx="5"/>
          </p:nvPr>
        </p:nvSpPr>
        <p:spPr/>
        <p:txBody>
          <a:bodyPr/>
          <a:lstStyle/>
          <a:p>
            <a:pPr rtl="0"/>
            <a:fld id="{767E557C-9E66-43F1-9F87-179A985BA47D}" type="slidenum">
              <a:rPr lang="en-GB" smtClean="0"/>
              <a:t>38</a:t>
            </a:fld>
            <a:endParaRPr lang="en-GB"/>
          </a:p>
        </p:txBody>
      </p:sp>
    </p:spTree>
    <p:extLst>
      <p:ext uri="{BB962C8B-B14F-4D97-AF65-F5344CB8AC3E}">
        <p14:creationId xmlns:p14="http://schemas.microsoft.com/office/powerpoint/2010/main" val="921347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D9919-E489-47DC-FBDA-2F95DB0B3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B8F34-29E4-CBEE-33A4-993723679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858D5-75B1-C18D-F59A-3BCA34F36D9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6F6F055-E83C-E7CA-BE24-8ABAC8FA1970}"/>
              </a:ext>
            </a:extLst>
          </p:cNvPr>
          <p:cNvSpPr>
            <a:spLocks noGrp="1"/>
          </p:cNvSpPr>
          <p:nvPr>
            <p:ph type="sldNum" sz="quarter" idx="5"/>
          </p:nvPr>
        </p:nvSpPr>
        <p:spPr/>
        <p:txBody>
          <a:bodyPr/>
          <a:lstStyle/>
          <a:p>
            <a:pPr rtl="0"/>
            <a:fld id="{767E557C-9E66-43F1-9F87-179A985BA47D}" type="slidenum">
              <a:rPr lang="en-GB" smtClean="0"/>
              <a:t>39</a:t>
            </a:fld>
            <a:endParaRPr lang="en-GB"/>
          </a:p>
        </p:txBody>
      </p:sp>
    </p:spTree>
    <p:extLst>
      <p:ext uri="{BB962C8B-B14F-4D97-AF65-F5344CB8AC3E}">
        <p14:creationId xmlns:p14="http://schemas.microsoft.com/office/powerpoint/2010/main" val="2912971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0D5C-97E2-770B-A4BD-905950A2EC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BF118-2540-6024-7663-C6CCA71BF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4C2F1-50B2-E287-83BB-6E783D24F19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FB8A44-5F71-E55C-F812-C6B10A91DBF0}"/>
              </a:ext>
            </a:extLst>
          </p:cNvPr>
          <p:cNvSpPr>
            <a:spLocks noGrp="1"/>
          </p:cNvSpPr>
          <p:nvPr>
            <p:ph type="sldNum" sz="quarter" idx="5"/>
          </p:nvPr>
        </p:nvSpPr>
        <p:spPr/>
        <p:txBody>
          <a:bodyPr/>
          <a:lstStyle/>
          <a:p>
            <a:pPr rtl="0"/>
            <a:fld id="{767E557C-9E66-43F1-9F87-179A985BA47D}" type="slidenum">
              <a:rPr lang="en-GB" smtClean="0"/>
              <a:t>40</a:t>
            </a:fld>
            <a:endParaRPr lang="en-GB"/>
          </a:p>
        </p:txBody>
      </p:sp>
    </p:spTree>
    <p:extLst>
      <p:ext uri="{BB962C8B-B14F-4D97-AF65-F5344CB8AC3E}">
        <p14:creationId xmlns:p14="http://schemas.microsoft.com/office/powerpoint/2010/main" val="230082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6BF82289-BCFD-4053-9D06-A9140C63A457}" type="slidenum">
              <a:rPr lang="en-GB" smtClean="0"/>
              <a:t>4</a:t>
            </a:fld>
            <a:endParaRPr lang="en-GB"/>
          </a:p>
        </p:txBody>
      </p:sp>
    </p:spTree>
    <p:extLst>
      <p:ext uri="{BB962C8B-B14F-4D97-AF65-F5344CB8AC3E}">
        <p14:creationId xmlns:p14="http://schemas.microsoft.com/office/powerpoint/2010/main" val="167561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A8DDE-03C6-005E-97D5-E8581DED6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EEBF0-C976-2760-456F-AF706B03A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A369F-B640-1C3D-E55E-91D0F6694F5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1B4127D-4FCE-473A-8587-614FA8068D4F}"/>
              </a:ext>
            </a:extLst>
          </p:cNvPr>
          <p:cNvSpPr>
            <a:spLocks noGrp="1"/>
          </p:cNvSpPr>
          <p:nvPr>
            <p:ph type="sldNum" sz="quarter" idx="5"/>
          </p:nvPr>
        </p:nvSpPr>
        <p:spPr/>
        <p:txBody>
          <a:bodyPr/>
          <a:lstStyle/>
          <a:p>
            <a:pPr rtl="0"/>
            <a:fld id="{6BF82289-BCFD-4053-9D06-A9140C63A457}" type="slidenum">
              <a:rPr lang="en-GB" smtClean="0"/>
              <a:t>41</a:t>
            </a:fld>
            <a:endParaRPr lang="en-GB"/>
          </a:p>
        </p:txBody>
      </p:sp>
    </p:spTree>
    <p:extLst>
      <p:ext uri="{BB962C8B-B14F-4D97-AF65-F5344CB8AC3E}">
        <p14:creationId xmlns:p14="http://schemas.microsoft.com/office/powerpoint/2010/main" val="1940422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256A8-CFAD-3593-DEF7-8311DC333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7F0DB-A13F-7370-3FF9-369801850B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24C7-1E8A-810D-B34E-4C7126BE45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78D778-A964-B779-8D6D-E737B7A6E040}"/>
              </a:ext>
            </a:extLst>
          </p:cNvPr>
          <p:cNvSpPr>
            <a:spLocks noGrp="1"/>
          </p:cNvSpPr>
          <p:nvPr>
            <p:ph type="sldNum" sz="quarter" idx="10"/>
          </p:nvPr>
        </p:nvSpPr>
        <p:spPr/>
        <p:txBody>
          <a:bodyPr/>
          <a:lstStyle/>
          <a:p>
            <a:fld id="{DF61EA0F-A667-4B49-8422-0062BC55E249}" type="slidenum">
              <a:rPr lang="en-US" smtClean="0"/>
              <a:t>42</a:t>
            </a:fld>
            <a:endParaRPr lang="en-US" dirty="0"/>
          </a:p>
        </p:txBody>
      </p:sp>
    </p:spTree>
    <p:extLst>
      <p:ext uri="{BB962C8B-B14F-4D97-AF65-F5344CB8AC3E}">
        <p14:creationId xmlns:p14="http://schemas.microsoft.com/office/powerpoint/2010/main" val="102246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27EF-66E1-28C0-2EB4-7936CC960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B26F-C2F2-17BC-1D2C-70798C1DD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603B3-A4A4-3CEC-0396-14A4A6DC257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F88A03B-5E51-E307-9CA1-552852969AA5}"/>
              </a:ext>
            </a:extLst>
          </p:cNvPr>
          <p:cNvSpPr>
            <a:spLocks noGrp="1"/>
          </p:cNvSpPr>
          <p:nvPr>
            <p:ph type="sldNum" sz="quarter" idx="5"/>
          </p:nvPr>
        </p:nvSpPr>
        <p:spPr/>
        <p:txBody>
          <a:bodyPr/>
          <a:lstStyle/>
          <a:p>
            <a:pPr rtl="0"/>
            <a:fld id="{6BF82289-BCFD-4053-9D06-A9140C63A457}" type="slidenum">
              <a:rPr lang="en-GB" smtClean="0"/>
              <a:t>43</a:t>
            </a:fld>
            <a:endParaRPr lang="en-GB"/>
          </a:p>
        </p:txBody>
      </p:sp>
    </p:spTree>
    <p:extLst>
      <p:ext uri="{BB962C8B-B14F-4D97-AF65-F5344CB8AC3E}">
        <p14:creationId xmlns:p14="http://schemas.microsoft.com/office/powerpoint/2010/main" val="1048149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6443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7D15E-CE6D-2239-2D5F-95D7CDD58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F1691-8C84-95F9-CB1C-B61DDBA5F3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C7D35-6352-EED6-2698-891C46735D4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1CD580-B607-17F3-8D8F-D245DE75D0A3}"/>
              </a:ext>
            </a:extLst>
          </p:cNvPr>
          <p:cNvSpPr>
            <a:spLocks noGrp="1"/>
          </p:cNvSpPr>
          <p:nvPr>
            <p:ph type="sldNum" sz="quarter" idx="5"/>
          </p:nvPr>
        </p:nvSpPr>
        <p:spPr/>
        <p:txBody>
          <a:bodyPr/>
          <a:lstStyle/>
          <a:p>
            <a:pPr rtl="0"/>
            <a:fld id="{6BF82289-BCFD-4053-9D06-A9140C63A457}" type="slidenum">
              <a:rPr lang="en-GB" smtClean="0"/>
              <a:t>5</a:t>
            </a:fld>
            <a:endParaRPr lang="en-GB"/>
          </a:p>
        </p:txBody>
      </p:sp>
    </p:spTree>
    <p:extLst>
      <p:ext uri="{BB962C8B-B14F-4D97-AF65-F5344CB8AC3E}">
        <p14:creationId xmlns:p14="http://schemas.microsoft.com/office/powerpoint/2010/main" val="3746644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4009943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3601-A955-3F76-AD89-323587C53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03CF4-DF69-FD8A-5984-4DD7D80A4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9A14B-9688-18BC-B897-2384FB1D4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A3E3631-8C66-DB3C-6193-129F7D4B40CE}"/>
              </a:ext>
            </a:extLst>
          </p:cNvPr>
          <p:cNvSpPr>
            <a:spLocks noGrp="1"/>
          </p:cNvSpPr>
          <p:nvPr>
            <p:ph type="sldNum" sz="quarter" idx="5"/>
          </p:nvPr>
        </p:nvSpPr>
        <p:spPr/>
        <p:txBody>
          <a:bodyPr/>
          <a:lstStyle/>
          <a:p>
            <a:pPr rtl="0"/>
            <a:fld id="{6BF82289-BCFD-4053-9D06-A9140C63A457}" type="slidenum">
              <a:rPr lang="en-GB" smtClean="0"/>
              <a:t>6</a:t>
            </a:fld>
            <a:endParaRPr lang="en-GB"/>
          </a:p>
        </p:txBody>
      </p:sp>
    </p:spTree>
    <p:extLst>
      <p:ext uri="{BB962C8B-B14F-4D97-AF65-F5344CB8AC3E}">
        <p14:creationId xmlns:p14="http://schemas.microsoft.com/office/powerpoint/2010/main" val="308910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pPr rtl="0"/>
            <a:fld id="{6BF82289-BCFD-4053-9D06-A9140C63A457}" type="slidenum">
              <a:rPr lang="en-GB" noProof="0" smtClean="0"/>
              <a:t>7</a:t>
            </a:fld>
            <a:endParaRPr lang="en-GB" noProof="0"/>
          </a:p>
        </p:txBody>
      </p:sp>
    </p:spTree>
    <p:extLst>
      <p:ext uri="{BB962C8B-B14F-4D97-AF65-F5344CB8AC3E}">
        <p14:creationId xmlns:p14="http://schemas.microsoft.com/office/powerpoint/2010/main" val="266742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solidFill>
                  <a:srgbClr val="000000"/>
                </a:solidFill>
                <a:effectLst/>
              </a:rPr>
              <a:t>Main Objective:</a:t>
            </a:r>
            <a:br>
              <a:rPr lang="en-GB" b="0" i="0" u="none" strike="noStrike" dirty="0">
                <a:solidFill>
                  <a:srgbClr val="000000"/>
                </a:solidFill>
                <a:effectLst/>
              </a:rPr>
            </a:br>
            <a:r>
              <a:rPr lang="en-GB" b="0" i="0" u="none" strike="noStrike" dirty="0">
                <a:solidFill>
                  <a:srgbClr val="000000"/>
                </a:solidFill>
                <a:effectLst/>
              </a:rPr>
              <a:t>Our main goal is to develop an AI-enhanced e-learning platform designed specifically for hearing-impaired students aged 4 to 12. The platform integrates augmented reality, real-time translation technologies, and adaptive AI assistance to create an inclusive and personalized educational experience.</a:t>
            </a:r>
          </a:p>
          <a:p>
            <a:pPr algn="l"/>
            <a:r>
              <a:rPr lang="en-GB" b="0" i="0" u="none" strike="noStrike" dirty="0">
                <a:solidFill>
                  <a:srgbClr val="000000"/>
                </a:solidFill>
                <a:effectLst/>
              </a:rPr>
              <a:t>It ensures seamless access to learning materials through real-time captions, sign language interpretation, and interactive support. At the same time, it adapts dynamically to the unique needs of each child to improve their learning engagement and outcomes.</a:t>
            </a:r>
          </a:p>
          <a:p>
            <a:pPr algn="l"/>
            <a:r>
              <a:rPr lang="en-GB" b="1" i="0" u="none" strike="noStrike" dirty="0">
                <a:solidFill>
                  <a:srgbClr val="000000"/>
                </a:solidFill>
                <a:effectLst/>
              </a:rPr>
              <a:t>Sub-Objectives:</a:t>
            </a:r>
            <a:br>
              <a:rPr lang="en-GB" b="0" i="0" u="none" strike="noStrike" dirty="0">
                <a:solidFill>
                  <a:srgbClr val="000000"/>
                </a:solidFill>
                <a:effectLst/>
              </a:rPr>
            </a:br>
            <a:r>
              <a:rPr lang="en-GB" b="0" i="0" u="none" strike="noStrike" dirty="0">
                <a:solidFill>
                  <a:srgbClr val="000000"/>
                </a:solidFill>
                <a:effectLst/>
              </a:rPr>
              <a:t>To achieve this, we focused on three key sub-objectives:</a:t>
            </a:r>
          </a:p>
          <a:p>
            <a:pPr algn="l">
              <a:buFont typeface="+mj-lt"/>
              <a:buAutoNum type="arabicPeriod"/>
            </a:pPr>
            <a:r>
              <a:rPr lang="en-GB" b="0" i="0" u="none" strike="noStrike" dirty="0">
                <a:solidFill>
                  <a:srgbClr val="000000"/>
                </a:solidFill>
                <a:effectLst/>
              </a:rPr>
              <a:t>Creating interactive ASL learning sessions using AR and machine learning.</a:t>
            </a:r>
          </a:p>
          <a:p>
            <a:pPr algn="l">
              <a:buFont typeface="+mj-lt"/>
              <a:buAutoNum type="arabicPeriod"/>
            </a:pPr>
            <a:r>
              <a:rPr lang="en-GB" b="0" i="0" u="none" strike="noStrike" dirty="0">
                <a:solidFill>
                  <a:srgbClr val="000000"/>
                </a:solidFill>
                <a:effectLst/>
              </a:rPr>
              <a:t>Developing real-time translation of educational content into captions, synchronized with sign language and summaries.</a:t>
            </a:r>
          </a:p>
          <a:p>
            <a:pPr algn="l">
              <a:buFont typeface="+mj-lt"/>
              <a:buAutoNum type="arabicPeriod"/>
            </a:pPr>
            <a:r>
              <a:rPr lang="en-GB" b="0" i="0" u="none" strike="noStrike" dirty="0">
                <a:solidFill>
                  <a:srgbClr val="000000"/>
                </a:solidFill>
                <a:effectLst/>
              </a:rPr>
              <a:t>Designing an AI-powered personalized learning assistant with sign language support.</a:t>
            </a:r>
          </a:p>
          <a:p>
            <a:pPr algn="l"/>
            <a:r>
              <a:rPr lang="en-GB" b="0" i="0" u="none" strike="noStrike" dirty="0">
                <a:solidFill>
                  <a:srgbClr val="000000"/>
                </a:solidFill>
                <a:effectLst/>
              </a:rPr>
              <a:t>These objectives together aim to bridge the gap in education for hearing-impaired children by making learning accessible and enjoyable.</a:t>
            </a:r>
          </a:p>
        </p:txBody>
      </p:sp>
      <p:sp>
        <p:nvSpPr>
          <p:cNvPr id="4" name="Slide Number Placeholder 3"/>
          <p:cNvSpPr>
            <a:spLocks noGrp="1"/>
          </p:cNvSpPr>
          <p:nvPr>
            <p:ph type="sldNum" sz="quarter" idx="5"/>
          </p:nvPr>
        </p:nvSpPr>
        <p:spPr/>
        <p:txBody>
          <a:bodyPr/>
          <a:lstStyle/>
          <a:p>
            <a:pPr rtl="0"/>
            <a:fld id="{6BF82289-BCFD-4053-9D06-A9140C63A457}" type="slidenum">
              <a:rPr lang="en-GB" noProof="0" smtClean="0"/>
              <a:t>8</a:t>
            </a:fld>
            <a:endParaRPr lang="en-GB" noProof="0"/>
          </a:p>
        </p:txBody>
      </p:sp>
    </p:spTree>
    <p:extLst>
      <p:ext uri="{BB962C8B-B14F-4D97-AF65-F5344CB8AC3E}">
        <p14:creationId xmlns:p14="http://schemas.microsoft.com/office/powerpoint/2010/main" val="266939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767E557C-9E66-43F1-9F87-179A985BA47D}" type="slidenum">
              <a:rPr lang="en-GB" smtClean="0"/>
              <a:t>9</a:t>
            </a:fld>
            <a:endParaRPr lang="en-GB"/>
          </a:p>
        </p:txBody>
      </p:sp>
    </p:spTree>
    <p:extLst>
      <p:ext uri="{BB962C8B-B14F-4D97-AF65-F5344CB8AC3E}">
        <p14:creationId xmlns:p14="http://schemas.microsoft.com/office/powerpoint/2010/main" val="612130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GB" noProof="0"/>
              <a:t>Insert Image</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n-GB" noProof="0"/>
              <a:t>Click to edit Master title style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n-GB" noProof="0"/>
              <a:t>Insert Image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n-GB"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Tree>
    <p:extLst>
      <p:ext uri="{BB962C8B-B14F-4D97-AF65-F5344CB8AC3E}">
        <p14:creationId xmlns:p14="http://schemas.microsoft.com/office/powerpoint/2010/main" val="4294346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GB"/>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pPr/>
              <a:t>3/18/25</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54210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848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232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660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2371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127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790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988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582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n-GB"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86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279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524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9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830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n-GB" noProof="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n-GB"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n-GB"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n-GB"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n-GB"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n-GB"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n-GB" noProof="0" smtClean="0"/>
              <a:pPr algn="ctr"/>
              <a:t>‹#›</a:t>
            </a:fld>
            <a:endParaRPr lang="en-GB" noProof="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png"/><Relationship Id="rId7"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4.jp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7.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9.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30.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0.xml"/><Relationship Id="rId1" Type="http://schemas.openxmlformats.org/officeDocument/2006/relationships/slideLayout" Target="../slideLayouts/slideLayout30.xml"/><Relationship Id="rId4" Type="http://schemas.openxmlformats.org/officeDocument/2006/relationships/image" Target="../media/image84.jpg"/></Relationships>
</file>

<file path=ppt/slides/_rels/slide6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31.xml"/><Relationship Id="rId5" Type="http://schemas.openxmlformats.org/officeDocument/2006/relationships/image" Target="../media/image94.jpeg"/><Relationship Id="rId4" Type="http://schemas.openxmlformats.org/officeDocument/2006/relationships/image" Target="../media/image93.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31.xml"/><Relationship Id="rId4" Type="http://schemas.openxmlformats.org/officeDocument/2006/relationships/image" Target="../media/image97.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young child sitting at a table with a computer&#10;&#10;Description automatically generated">
            <a:extLst>
              <a:ext uri="{FF2B5EF4-FFF2-40B4-BE49-F238E27FC236}">
                <a16:creationId xmlns:a16="http://schemas.microsoft.com/office/drawing/2014/main" id="{1682F65D-1829-CA35-CA4A-04F07EDF07EC}"/>
              </a:ext>
            </a:extLst>
          </p:cNvPr>
          <p:cNvPicPr>
            <a:picLocks noGrp="1" noChangeAspect="1"/>
          </p:cNvPicPr>
          <p:nvPr>
            <p:ph type="pic" sz="quarter" idx="10"/>
          </p:nvPr>
        </p:nvPicPr>
        <p:blipFill>
          <a:blip r:embed="rId3"/>
          <a:srcRect l="15050" r="15050" b="7442"/>
          <a:stretch/>
        </p:blipFill>
        <p:spPr>
          <a:xfrm>
            <a:off x="5491" y="255181"/>
            <a:ext cx="6676568" cy="6347637"/>
          </a:xfr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p:txBody>
          <a:bodyPr rtlCol="0"/>
          <a:lstStyle/>
          <a:p>
            <a:pPr algn="ctr" rtl="0"/>
            <a:r>
              <a:rPr lang="en-GB" dirty="0"/>
              <a:t>AI-Enhanced </a:t>
            </a:r>
            <a:br>
              <a:rPr lang="en-GB" dirty="0"/>
            </a:br>
            <a:r>
              <a:rPr lang="en-GB" dirty="0"/>
              <a:t>E-Learning Platform for the Hearing impaired</a:t>
            </a:r>
            <a:br>
              <a:rPr lang="en-GB" dirty="0"/>
            </a:br>
            <a:r>
              <a:rPr lang="en-GB" dirty="0"/>
              <a:t>children</a:t>
            </a:r>
            <a:br>
              <a:rPr lang="en-GB" dirty="0"/>
            </a:br>
            <a:endParaRPr lang="en-GB" dirty="0"/>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sp>
        <p:nvSpPr>
          <p:cNvPr id="17" name="Subtitle 11" descr="subtitle">
            <a:extLst>
              <a:ext uri="{FF2B5EF4-FFF2-40B4-BE49-F238E27FC236}">
                <a16:creationId xmlns:a16="http://schemas.microsoft.com/office/drawing/2014/main" id="{ADE0C2AA-C452-D259-A676-8D7D6DC02BE9}"/>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x-none"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18" name="Google Shape;714;p34">
            <a:extLst>
              <a:ext uri="{FF2B5EF4-FFF2-40B4-BE49-F238E27FC236}">
                <a16:creationId xmlns:a16="http://schemas.microsoft.com/office/drawing/2014/main" id="{2A8FE431-3603-F258-509D-359F57863D6E}"/>
              </a:ext>
            </a:extLst>
          </p:cNvPr>
          <p:cNvGrpSpPr/>
          <p:nvPr/>
        </p:nvGrpSpPr>
        <p:grpSpPr>
          <a:xfrm>
            <a:off x="-3740" y="6448499"/>
            <a:ext cx="12190249" cy="409500"/>
            <a:chOff x="25500" y="4672450"/>
            <a:chExt cx="12190249" cy="409500"/>
          </a:xfrm>
        </p:grpSpPr>
        <p:sp>
          <p:nvSpPr>
            <p:cNvPr id="19" name="Google Shape;715;p34">
              <a:extLst>
                <a:ext uri="{FF2B5EF4-FFF2-40B4-BE49-F238E27FC236}">
                  <a16:creationId xmlns:a16="http://schemas.microsoft.com/office/drawing/2014/main" id="{AE5E42A9-75CE-7CF5-AD1A-E0063B50A31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716;p34">
              <a:extLst>
                <a:ext uri="{FF2B5EF4-FFF2-40B4-BE49-F238E27FC236}">
                  <a16:creationId xmlns:a16="http://schemas.microsoft.com/office/drawing/2014/main" id="{9557B8C6-4CB2-CCD9-1D3F-5C901244F9E2}"/>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DDD03CAF-75C0-A248-B9BA-92EF2339BB2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latin typeface="Raleway"/>
                <a:ea typeface="Raleway"/>
                <a:cs typeface="Raleway"/>
                <a:sym typeface="Raleway"/>
              </a:endParaRPr>
            </a:p>
          </p:txBody>
        </p:sp>
      </p:grpSp>
    </p:spTree>
    <p:extLst>
      <p:ext uri="{BB962C8B-B14F-4D97-AF65-F5344CB8AC3E}">
        <p14:creationId xmlns:p14="http://schemas.microsoft.com/office/powerpoint/2010/main" val="172556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6ECE-F11A-4B49-A44B-826881459AB0}"/>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C8FD25A9-FEF4-AD9F-D276-10787F1AFF6B}"/>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D006AE03-B8B0-6172-920D-028D8B98ADC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C3A716E1-36C1-8584-0778-8D2B2747E1FB}"/>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819BF9D6-2685-11FF-EB2F-8863F3BE42BB}"/>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20" name="Google Shape;714;p34">
            <a:extLst>
              <a:ext uri="{FF2B5EF4-FFF2-40B4-BE49-F238E27FC236}">
                <a16:creationId xmlns:a16="http://schemas.microsoft.com/office/drawing/2014/main" id="{4E5B4DA3-F0FC-D2D5-5EE2-B03E4930C554}"/>
              </a:ext>
            </a:extLst>
          </p:cNvPr>
          <p:cNvGrpSpPr/>
          <p:nvPr/>
        </p:nvGrpSpPr>
        <p:grpSpPr>
          <a:xfrm>
            <a:off x="-3740" y="6448499"/>
            <a:ext cx="12190249" cy="409500"/>
            <a:chOff x="25500" y="4672450"/>
            <a:chExt cx="12190249" cy="409500"/>
          </a:xfrm>
        </p:grpSpPr>
        <p:sp>
          <p:nvSpPr>
            <p:cNvPr id="21" name="Google Shape;715;p34">
              <a:extLst>
                <a:ext uri="{FF2B5EF4-FFF2-40B4-BE49-F238E27FC236}">
                  <a16:creationId xmlns:a16="http://schemas.microsoft.com/office/drawing/2014/main" id="{B58391A1-E8B8-4174-4536-256C7E9D1B3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2" name="Google Shape;716;p34">
              <a:extLst>
                <a:ext uri="{FF2B5EF4-FFF2-40B4-BE49-F238E27FC236}">
                  <a16:creationId xmlns:a16="http://schemas.microsoft.com/office/drawing/2014/main" id="{CC56B078-42FF-94EF-8781-BA639E6FC85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3" name="Google Shape;717;p34">
              <a:extLst>
                <a:ext uri="{FF2B5EF4-FFF2-40B4-BE49-F238E27FC236}">
                  <a16:creationId xmlns:a16="http://schemas.microsoft.com/office/drawing/2014/main" id="{79DB883D-2E50-52D2-01C7-8B2E7E29397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bg1"/>
                </a:solidFill>
                <a:latin typeface="Raleway"/>
                <a:ea typeface="Raleway"/>
                <a:cs typeface="Raleway"/>
                <a:sym typeface="Raleway"/>
              </a:endParaRPr>
            </a:p>
          </p:txBody>
        </p:sp>
      </p:grpSp>
      <p:sp>
        <p:nvSpPr>
          <p:cNvPr id="19" name="TextBox 18">
            <a:extLst>
              <a:ext uri="{FF2B5EF4-FFF2-40B4-BE49-F238E27FC236}">
                <a16:creationId xmlns:a16="http://schemas.microsoft.com/office/drawing/2014/main" id="{D72D888C-C974-8143-1D5D-DDEC3157DCDC}"/>
              </a:ext>
            </a:extLst>
          </p:cNvPr>
          <p:cNvSpPr txBox="1"/>
          <p:nvPr/>
        </p:nvSpPr>
        <p:spPr>
          <a:xfrm>
            <a:off x="2442379" y="708029"/>
            <a:ext cx="713475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Architecture Diagram</a:t>
            </a:r>
          </a:p>
        </p:txBody>
      </p:sp>
      <p:pic>
        <p:nvPicPr>
          <p:cNvPr id="3" name="Picture 2" descr="A diagram of a process flow&#10;&#10;Description automatically generated">
            <a:extLst>
              <a:ext uri="{FF2B5EF4-FFF2-40B4-BE49-F238E27FC236}">
                <a16:creationId xmlns:a16="http://schemas.microsoft.com/office/drawing/2014/main" id="{4D3DC478-6388-AC6B-572B-0B0F9710CAD5}"/>
              </a:ext>
            </a:extLst>
          </p:cNvPr>
          <p:cNvPicPr>
            <a:picLocks noChangeAspect="1"/>
          </p:cNvPicPr>
          <p:nvPr/>
        </p:nvPicPr>
        <p:blipFill>
          <a:blip r:embed="rId4"/>
          <a:srcRect b="2691"/>
          <a:stretch/>
        </p:blipFill>
        <p:spPr>
          <a:xfrm>
            <a:off x="2656711" y="1571867"/>
            <a:ext cx="6706094" cy="4415011"/>
          </a:xfrm>
          <a:prstGeom prst="rect">
            <a:avLst/>
          </a:prstGeom>
        </p:spPr>
      </p:pic>
    </p:spTree>
    <p:extLst>
      <p:ext uri="{BB962C8B-B14F-4D97-AF65-F5344CB8AC3E}">
        <p14:creationId xmlns:p14="http://schemas.microsoft.com/office/powerpoint/2010/main" val="168575643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E424-DC2B-89FA-EC98-607A171538B4}"/>
            </a:ext>
          </a:extLst>
        </p:cNvPr>
        <p:cNvGrpSpPr/>
        <p:nvPr/>
      </p:nvGrpSpPr>
      <p:grpSpPr>
        <a:xfrm>
          <a:off x="0" y="0"/>
          <a:ext cx="0" cy="0"/>
          <a:chOff x="0" y="0"/>
          <a:chExt cx="0" cy="0"/>
        </a:xfrm>
      </p:grpSpPr>
      <p:pic>
        <p:nvPicPr>
          <p:cNvPr id="7" name="Picture Placeholder 6" descr="A close up of a book&#10;&#10;Description automatically generated">
            <a:extLst>
              <a:ext uri="{FF2B5EF4-FFF2-40B4-BE49-F238E27FC236}">
                <a16:creationId xmlns:a16="http://schemas.microsoft.com/office/drawing/2014/main" id="{6EB09F69-8193-9535-2D2A-8181C1516AE7}"/>
              </a:ext>
            </a:extLst>
          </p:cNvPr>
          <p:cNvPicPr>
            <a:picLocks noGrp="1" noChangeAspect="1"/>
          </p:cNvPicPr>
          <p:nvPr>
            <p:ph type="pic" sz="quarter" idx="12"/>
          </p:nvPr>
        </p:nvPicPr>
        <p:blipFill>
          <a:blip r:embed="rId3"/>
          <a:srcRect l="16801" r="16801"/>
          <a:stretch>
            <a:fillRect/>
          </a:stretch>
        </p:blipFill>
        <p:spPr/>
      </p:pic>
      <p:grpSp>
        <p:nvGrpSpPr>
          <p:cNvPr id="9" name="Group 8">
            <a:extLst>
              <a:ext uri="{FF2B5EF4-FFF2-40B4-BE49-F238E27FC236}">
                <a16:creationId xmlns:a16="http://schemas.microsoft.com/office/drawing/2014/main" id="{9E83E49B-02A1-C47A-1E02-BA27BFADF6C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E61A00EB-0678-5A34-4C2E-B3CC930177E2}"/>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3A9E19BB-0DF9-8149-7EDA-3AF0FBFB2DBA}"/>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581EDD4A-2F62-50CB-FD95-48849EB3C104}"/>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D58F8A55-3C73-8B87-78E6-ACF723CC68B2}"/>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289372B8-7A6C-C648-4027-3E86ED3B6A26}"/>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11</a:t>
            </a:fld>
            <a:endParaRPr lang="en-GB" sz="1200">
              <a:solidFill>
                <a:schemeClr val="bg1"/>
              </a:solidFill>
            </a:endParaRPr>
          </a:p>
        </p:txBody>
      </p:sp>
      <p:pic>
        <p:nvPicPr>
          <p:cNvPr id="4" name="Picture Placeholder 3" descr="A person wearing a pink scarf&#10;&#10;Description automatically generated">
            <a:extLst>
              <a:ext uri="{FF2B5EF4-FFF2-40B4-BE49-F238E27FC236}">
                <a16:creationId xmlns:a16="http://schemas.microsoft.com/office/drawing/2014/main" id="{36A31303-9A66-5FD0-E75D-ED36BF712465}"/>
              </a:ext>
            </a:extLst>
          </p:cNvPr>
          <p:cNvPicPr>
            <a:picLocks noGrp="1" noChangeAspect="1"/>
          </p:cNvPicPr>
          <p:nvPr>
            <p:ph type="pic" sz="quarter" idx="13"/>
          </p:nvPr>
        </p:nvPicPr>
        <p:blipFill>
          <a:blip r:embed="rId4"/>
          <a:srcRect t="10151" b="10151"/>
          <a:stretch>
            <a:fillRect/>
          </a:stretch>
        </p:blipFill>
        <p:spPr/>
      </p:pic>
      <p:sp>
        <p:nvSpPr>
          <p:cNvPr id="18" name="Text Placeholder 8">
            <a:extLst>
              <a:ext uri="{FF2B5EF4-FFF2-40B4-BE49-F238E27FC236}">
                <a16:creationId xmlns:a16="http://schemas.microsoft.com/office/drawing/2014/main" id="{F7CB8979-BCF9-3B36-B3D5-CF41182315E1}"/>
              </a:ext>
            </a:extLst>
          </p:cNvPr>
          <p:cNvSpPr txBox="1">
            <a:spLocks/>
          </p:cNvSpPr>
          <p:nvPr/>
        </p:nvSpPr>
        <p:spPr>
          <a:xfrm>
            <a:off x="754180" y="4163252"/>
            <a:ext cx="5710119"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Rizan S - IT21311840</a:t>
            </a:r>
          </a:p>
          <a:p>
            <a:pPr marL="0" indent="0" algn="ctr">
              <a:buNone/>
            </a:pPr>
            <a:r>
              <a:rPr lang="fr-CA" sz="1800" b="1" dirty="0">
                <a:solidFill>
                  <a:srgbClr val="401918"/>
                </a:solidFill>
              </a:rPr>
              <a:t>Specialization : </a:t>
            </a:r>
            <a:r>
              <a:rPr lang="en-US" b="1" dirty="0">
                <a:solidFill>
                  <a:srgbClr val="401918"/>
                </a:solidFill>
                <a:latin typeface="Times New Roman" panose="02020603050405020304" pitchFamily="18" charset="0"/>
                <a:cs typeface="Times New Roman" panose="02020603050405020304" pitchFamily="18" charset="0"/>
              </a:rPr>
              <a:t>Interactive Media</a:t>
            </a:r>
          </a:p>
        </p:txBody>
      </p:sp>
      <p:grpSp>
        <p:nvGrpSpPr>
          <p:cNvPr id="24" name="Group 23">
            <a:extLst>
              <a:ext uri="{FF2B5EF4-FFF2-40B4-BE49-F238E27FC236}">
                <a16:creationId xmlns:a16="http://schemas.microsoft.com/office/drawing/2014/main" id="{31469349-909A-F07E-F9EE-65BBAFF1BAED}"/>
              </a:ext>
            </a:extLst>
          </p:cNvPr>
          <p:cNvGrpSpPr/>
          <p:nvPr/>
        </p:nvGrpSpPr>
        <p:grpSpPr>
          <a:xfrm>
            <a:off x="-3740" y="6448499"/>
            <a:ext cx="12190249" cy="440681"/>
            <a:chOff x="-3740" y="6448499"/>
            <a:chExt cx="12190249" cy="440681"/>
          </a:xfrm>
        </p:grpSpPr>
        <p:grpSp>
          <p:nvGrpSpPr>
            <p:cNvPr id="19" name="Google Shape;714;p34">
              <a:extLst>
                <a:ext uri="{FF2B5EF4-FFF2-40B4-BE49-F238E27FC236}">
                  <a16:creationId xmlns:a16="http://schemas.microsoft.com/office/drawing/2014/main" id="{F282749E-8078-5D87-44B4-549AA3D8C4C1}"/>
                </a:ext>
              </a:extLst>
            </p:cNvPr>
            <p:cNvGrpSpPr/>
            <p:nvPr/>
          </p:nvGrpSpPr>
          <p:grpSpPr>
            <a:xfrm>
              <a:off x="-3740" y="6448499"/>
              <a:ext cx="12190249" cy="409500"/>
              <a:chOff x="25500" y="4672450"/>
              <a:chExt cx="12190249" cy="409500"/>
            </a:xfrm>
          </p:grpSpPr>
          <p:sp>
            <p:nvSpPr>
              <p:cNvPr id="20" name="Google Shape;715;p34">
                <a:extLst>
                  <a:ext uri="{FF2B5EF4-FFF2-40B4-BE49-F238E27FC236}">
                    <a16:creationId xmlns:a16="http://schemas.microsoft.com/office/drawing/2014/main" id="{25DED80A-E8AD-7924-0348-EC4BDDFDB00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242564EE-6BFE-AF5F-16F6-E67FF59CF45D}"/>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C7FA7D0B-19FE-6702-C17C-D08221E471A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23" name="Google Shape;717;p34">
              <a:extLst>
                <a:ext uri="{FF2B5EF4-FFF2-40B4-BE49-F238E27FC236}">
                  <a16:creationId xmlns:a16="http://schemas.microsoft.com/office/drawing/2014/main" id="{25E6F4B8-A12F-F247-3B9C-5CCFEE2C422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
        <p:nvSpPr>
          <p:cNvPr id="2" name="Text 1">
            <a:extLst>
              <a:ext uri="{FF2B5EF4-FFF2-40B4-BE49-F238E27FC236}">
                <a16:creationId xmlns:a16="http://schemas.microsoft.com/office/drawing/2014/main" id="{52D979BB-FA3F-F2EF-13A5-041C8288B952}"/>
              </a:ext>
            </a:extLst>
          </p:cNvPr>
          <p:cNvSpPr/>
          <p:nvPr/>
        </p:nvSpPr>
        <p:spPr>
          <a:xfrm>
            <a:off x="26646" y="5444141"/>
            <a:ext cx="6297018" cy="885825"/>
          </a:xfrm>
          <a:prstGeom prst="rect">
            <a:avLst/>
          </a:prstGeom>
          <a:noFill/>
          <a:ln/>
        </p:spPr>
        <p:txBody>
          <a:bodyPr wrap="square" lIns="0" tIns="0" rIns="0" bIns="0" rtlCol="0" anchor="t"/>
          <a:lstStyle/>
          <a:p>
            <a:pPr algn="ctr"/>
            <a:r>
              <a:rPr lang="en-US" sz="2000" dirty="0">
                <a:solidFill>
                  <a:srgbClr val="000000"/>
                </a:solidFill>
                <a:effectLst/>
                <a:latin typeface="Times New Roman" panose="02020603050405020304" pitchFamily="18" charset="0"/>
                <a:ea typeface="DengXian" panose="02010600030101010101" pitchFamily="2" charset="-122"/>
              </a:rPr>
              <a:t>Interactive ASL learning sessions using AR and Machine Learning</a:t>
            </a:r>
            <a:r>
              <a:rPr lang="x-none" sz="1800">
                <a:effectLst/>
              </a:rPr>
              <a:t> </a:t>
            </a:r>
            <a:endParaRPr lang="x-none" sz="1800" dirty="0">
              <a:effectLst/>
            </a:endParaRPr>
          </a:p>
        </p:txBody>
      </p:sp>
    </p:spTree>
    <p:extLst>
      <p:ext uri="{BB962C8B-B14F-4D97-AF65-F5344CB8AC3E}">
        <p14:creationId xmlns:p14="http://schemas.microsoft.com/office/powerpoint/2010/main" val="3418852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child giving a thumbs up&#10;&#10;Description automatically generated">
            <a:extLst>
              <a:ext uri="{FF2B5EF4-FFF2-40B4-BE49-F238E27FC236}">
                <a16:creationId xmlns:a16="http://schemas.microsoft.com/office/drawing/2014/main" id="{CD6A3C36-6E94-6C25-3AEA-1731A4D5756F}"/>
              </a:ext>
            </a:extLst>
          </p:cNvPr>
          <p:cNvPicPr>
            <a:picLocks noGrp="1" noChangeAspect="1"/>
          </p:cNvPicPr>
          <p:nvPr>
            <p:ph type="pic" sz="quarter" idx="10"/>
          </p:nvPr>
        </p:nvPicPr>
        <p:blipFill>
          <a:blip r:embed="rId3"/>
          <a:srcRect t="9717" b="9717"/>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12</a:t>
            </a:fld>
            <a:endParaRPr lang="en-GB" sz="1200">
              <a:solidFill>
                <a:schemeClr val="bg1"/>
              </a:solidFill>
            </a:endParaRPr>
          </a:p>
        </p:txBody>
      </p:sp>
      <p:sp>
        <p:nvSpPr>
          <p:cNvPr id="44" name="Title 30" descr="title">
            <a:extLst>
              <a:ext uri="{FF2B5EF4-FFF2-40B4-BE49-F238E27FC236}">
                <a16:creationId xmlns:a16="http://schemas.microsoft.com/office/drawing/2014/main" id="{2EB9629C-5829-CADA-33D7-F210BA997192}"/>
              </a:ext>
            </a:extLst>
          </p:cNvPr>
          <p:cNvSpPr txBox="1">
            <a:spLocks/>
          </p:cNvSpPr>
          <p:nvPr/>
        </p:nvSpPr>
        <p:spPr>
          <a:xfrm>
            <a:off x="1359695" y="882402"/>
            <a:ext cx="5330038"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000" dirty="0">
                <a:latin typeface="Times New Roman" panose="02020603050405020304" pitchFamily="18" charset="0"/>
                <a:cs typeface="Times New Roman" panose="02020603050405020304" pitchFamily="18" charset="0"/>
              </a:rPr>
              <a:t>Background</a:t>
            </a:r>
          </a:p>
        </p:txBody>
      </p:sp>
      <p:sp>
        <p:nvSpPr>
          <p:cNvPr id="45" name="TextBox 44">
            <a:extLst>
              <a:ext uri="{FF2B5EF4-FFF2-40B4-BE49-F238E27FC236}">
                <a16:creationId xmlns:a16="http://schemas.microsoft.com/office/drawing/2014/main" id="{310AF973-1826-5425-1388-CBB0B8FE9B43}"/>
              </a:ext>
            </a:extLst>
          </p:cNvPr>
          <p:cNvSpPr txBox="1"/>
          <p:nvPr/>
        </p:nvSpPr>
        <p:spPr>
          <a:xfrm>
            <a:off x="764514" y="2153464"/>
            <a:ext cx="8150886" cy="1837426"/>
          </a:xfrm>
          <a:prstGeom prst="rect">
            <a:avLst/>
          </a:prstGeom>
          <a:noFill/>
        </p:spPr>
        <p:txBody>
          <a:bodyPr wrap="square">
            <a:spAutoFit/>
          </a:bodyPr>
          <a:lstStyle/>
          <a:p>
            <a:pPr marL="342900" indent="-342900" algn="just">
              <a:lnSpc>
                <a:spcPct val="90000"/>
              </a:lnSpc>
              <a:buFont typeface="Wingdings" pitchFamily="2" charset="2"/>
              <a:buChar char="q"/>
            </a:pPr>
            <a:r>
              <a:rPr lang="en-GB" b="1" dirty="0">
                <a:solidFill>
                  <a:schemeClr val="bg1"/>
                </a:solidFill>
              </a:rPr>
              <a:t>AR Module</a:t>
            </a:r>
            <a:r>
              <a:rPr lang="en-GB" dirty="0">
                <a:solidFill>
                  <a:schemeClr val="bg1"/>
                </a:solidFill>
              </a:rPr>
              <a:t> to teach sign language with virtual hands performing gestures.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b="1" dirty="0">
                <a:solidFill>
                  <a:schemeClr val="bg1"/>
                </a:solidFill>
              </a:rPr>
              <a:t>R</a:t>
            </a:r>
            <a:r>
              <a:rPr lang="en-GB" dirty="0">
                <a:solidFill>
                  <a:schemeClr val="bg1"/>
                </a:solidFill>
              </a:rPr>
              <a:t>eal-time feedback on students' gestures.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Curriculum divided into </a:t>
            </a:r>
            <a:r>
              <a:rPr lang="en-GB" b="1" dirty="0">
                <a:solidFill>
                  <a:schemeClr val="bg1"/>
                </a:solidFill>
              </a:rPr>
              <a:t>3 levels</a:t>
            </a:r>
            <a:r>
              <a:rPr lang="en-GB" dirty="0">
                <a:solidFill>
                  <a:schemeClr val="bg1"/>
                </a:solidFill>
              </a:rPr>
              <a:t>: Beginner, Intermediate, and Advanced.</a:t>
            </a:r>
          </a:p>
          <a:p>
            <a:pPr algn="just">
              <a:lnSpc>
                <a:spcPct val="90000"/>
              </a:lnSpc>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Combines </a:t>
            </a:r>
            <a:r>
              <a:rPr lang="en-GB" b="1" dirty="0">
                <a:solidFill>
                  <a:schemeClr val="bg1"/>
                </a:solidFill>
              </a:rPr>
              <a:t>AR and ML</a:t>
            </a:r>
            <a:r>
              <a:rPr lang="en-GB" dirty="0">
                <a:solidFill>
                  <a:schemeClr val="bg1"/>
                </a:solidFill>
              </a:rPr>
              <a:t> to create an engaging, interactive learning experience.</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5C7B9162-64DC-0E3A-A971-D8D7F93BE991}"/>
              </a:ext>
            </a:extLst>
          </p:cNvPr>
          <p:cNvGrpSpPr/>
          <p:nvPr/>
        </p:nvGrpSpPr>
        <p:grpSpPr>
          <a:xfrm>
            <a:off x="-3740" y="6448499"/>
            <a:ext cx="12190249" cy="440681"/>
            <a:chOff x="-3740" y="6448499"/>
            <a:chExt cx="12190249" cy="440681"/>
          </a:xfrm>
        </p:grpSpPr>
        <p:grpSp>
          <p:nvGrpSpPr>
            <p:cNvPr id="53" name="Google Shape;714;p34">
              <a:extLst>
                <a:ext uri="{FF2B5EF4-FFF2-40B4-BE49-F238E27FC236}">
                  <a16:creationId xmlns:a16="http://schemas.microsoft.com/office/drawing/2014/main" id="{9C8EF592-7321-E710-8EC7-6DC16142D951}"/>
                </a:ext>
              </a:extLst>
            </p:cNvPr>
            <p:cNvGrpSpPr/>
            <p:nvPr/>
          </p:nvGrpSpPr>
          <p:grpSpPr>
            <a:xfrm>
              <a:off x="-3740" y="6448499"/>
              <a:ext cx="12190249" cy="409500"/>
              <a:chOff x="25500" y="4672450"/>
              <a:chExt cx="12190249" cy="409500"/>
            </a:xfrm>
          </p:grpSpPr>
          <p:sp>
            <p:nvSpPr>
              <p:cNvPr id="55" name="Google Shape;715;p34">
                <a:extLst>
                  <a:ext uri="{FF2B5EF4-FFF2-40B4-BE49-F238E27FC236}">
                    <a16:creationId xmlns:a16="http://schemas.microsoft.com/office/drawing/2014/main" id="{40829315-804E-B844-F9E5-EFC105E9693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 name="Google Shape;716;p34">
                <a:extLst>
                  <a:ext uri="{FF2B5EF4-FFF2-40B4-BE49-F238E27FC236}">
                    <a16:creationId xmlns:a16="http://schemas.microsoft.com/office/drawing/2014/main" id="{037ACA23-0791-BE54-B6DD-14D1C8E058BC}"/>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57" name="Google Shape;717;p34">
                <a:extLst>
                  <a:ext uri="{FF2B5EF4-FFF2-40B4-BE49-F238E27FC236}">
                    <a16:creationId xmlns:a16="http://schemas.microsoft.com/office/drawing/2014/main" id="{DCEB464A-0A0A-34D4-95B1-CCFA05DCC28E}"/>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54" name="Google Shape;717;p34">
              <a:extLst>
                <a:ext uri="{FF2B5EF4-FFF2-40B4-BE49-F238E27FC236}">
                  <a16:creationId xmlns:a16="http://schemas.microsoft.com/office/drawing/2014/main" id="{B5DEEF21-4C9E-AF43-9BC3-EEBCFBDA84C9}"/>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71121965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309348" cy="640080"/>
          </a:xfrm>
          <a:solidFill>
            <a:schemeClr val="accent1"/>
          </a:solidFill>
        </p:spPr>
        <p:txBody>
          <a:bodyPr>
            <a:normAutofit fontScale="90000"/>
          </a:bodyPr>
          <a:lstStyle/>
          <a:p>
            <a:r>
              <a:rPr lang="en-US" dirty="0">
                <a:latin typeface="Times New Roman" panose="02020603050405020304" pitchFamily="18" charset="0"/>
                <a:cs typeface="Times New Roman" panose="02020603050405020304" pitchFamily="18" charset="0"/>
              </a:rPr>
              <a:t>Research Gap</a:t>
            </a:r>
          </a:p>
        </p:txBody>
      </p:sp>
      <p:sp>
        <p:nvSpPr>
          <p:cNvPr id="2" name="Content Placeholder 1"/>
          <p:cNvSpPr>
            <a:spLocks noGrp="1"/>
          </p:cNvSpPr>
          <p:nvPr>
            <p:ph sz="half" idx="4294967295"/>
          </p:nvPr>
        </p:nvSpPr>
        <p:spPr>
          <a:xfrm>
            <a:off x="1755648" y="1539657"/>
            <a:ext cx="10074908" cy="4539403"/>
          </a:xfrm>
        </p:spPr>
        <p:txBody>
          <a:bodyPr>
            <a:noAutofit/>
          </a:bodyPr>
          <a:lstStyle/>
          <a:p>
            <a:pPr>
              <a:buFont typeface="Wingdings" pitchFamily="2" charset="2"/>
              <a:buChar char="q"/>
            </a:pPr>
            <a:r>
              <a:rPr lang="en-GB" dirty="0">
                <a:latin typeface="Times New Roman" panose="02020603050405020304" pitchFamily="18" charset="0"/>
                <a:cs typeface="Times New Roman" panose="02020603050405020304" pitchFamily="18" charset="0"/>
              </a:rPr>
              <a:t>Most sign language apps use </a:t>
            </a:r>
            <a:r>
              <a:rPr lang="en-GB" b="1" dirty="0">
                <a:latin typeface="Times New Roman" panose="02020603050405020304" pitchFamily="18" charset="0"/>
                <a:cs typeface="Times New Roman" panose="02020603050405020304" pitchFamily="18" charset="0"/>
              </a:rPr>
              <a:t>pictures or videos</a:t>
            </a:r>
            <a:r>
              <a:rPr lang="en-GB" dirty="0">
                <a:latin typeface="Times New Roman" panose="02020603050405020304" pitchFamily="18" charset="0"/>
                <a:cs typeface="Times New Roman" panose="02020603050405020304" pitchFamily="18" charset="0"/>
              </a:rPr>
              <a:t> but don’t allow interaction.</a:t>
            </a:r>
          </a:p>
          <a:p>
            <a:pPr>
              <a:buFont typeface="Wingdings" pitchFamily="2" charset="2"/>
              <a:buChar char="q"/>
            </a:pPr>
            <a:endParaRPr lang="en-GB" sz="1600"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Many apps don’t provide </a:t>
            </a:r>
            <a:r>
              <a:rPr lang="en-GB" b="1" dirty="0">
                <a:latin typeface="Times New Roman" panose="02020603050405020304" pitchFamily="18" charset="0"/>
                <a:cs typeface="Times New Roman" panose="02020603050405020304" pitchFamily="18" charset="0"/>
              </a:rPr>
              <a:t>real-time feedback</a:t>
            </a:r>
            <a:r>
              <a:rPr lang="en-GB" dirty="0">
                <a:latin typeface="Times New Roman" panose="02020603050405020304" pitchFamily="18" charset="0"/>
                <a:cs typeface="Times New Roman" panose="02020603050405020304" pitchFamily="18" charset="0"/>
              </a:rPr>
              <a:t>, so you might not know if you're doing it right.</a:t>
            </a:r>
          </a:p>
          <a:p>
            <a:pPr>
              <a:buFont typeface="Wingdings" pitchFamily="2" charset="2"/>
              <a:buChar char="q"/>
            </a:pPr>
            <a:endParaRPr lang="en-GB" sz="1400" dirty="0">
              <a:latin typeface="Times New Roman" panose="02020603050405020304" pitchFamily="18" charset="0"/>
              <a:cs typeface="Times New Roman" panose="02020603050405020304" pitchFamily="18" charset="0"/>
            </a:endParaRPr>
          </a:p>
          <a:p>
            <a:pPr>
              <a:buFont typeface="Wingdings" pitchFamily="2" charset="2"/>
              <a:buChar char="q"/>
            </a:pPr>
            <a:r>
              <a:rPr lang="en-GB" b="1" dirty="0">
                <a:latin typeface="Times New Roman" panose="02020603050405020304" pitchFamily="18" charset="0"/>
                <a:cs typeface="Times New Roman" panose="02020603050405020304" pitchFamily="18" charset="0"/>
              </a:rPr>
              <a:t>This project is different</a:t>
            </a:r>
            <a:r>
              <a:rPr lang="en-GB" dirty="0">
                <a:latin typeface="Times New Roman" panose="02020603050405020304" pitchFamily="18" charset="0"/>
                <a:cs typeface="Times New Roman" panose="02020603050405020304" pitchFamily="18" charset="0"/>
              </a:rPr>
              <a:t>:</a:t>
            </a:r>
          </a:p>
          <a:p>
            <a:pPr lvl="1"/>
            <a:r>
              <a:rPr lang="en-GB" dirty="0">
                <a:latin typeface="Times New Roman" panose="02020603050405020304" pitchFamily="18" charset="0"/>
                <a:cs typeface="Times New Roman" panose="02020603050405020304" pitchFamily="18" charset="0"/>
              </a:rPr>
              <a:t>Uses </a:t>
            </a:r>
            <a:r>
              <a:rPr lang="en-GB" b="1" dirty="0">
                <a:latin typeface="Times New Roman" panose="02020603050405020304" pitchFamily="18" charset="0"/>
                <a:cs typeface="Times New Roman" panose="02020603050405020304" pitchFamily="18" charset="0"/>
              </a:rPr>
              <a:t>Augmented Reality (AR)</a:t>
            </a:r>
            <a:r>
              <a:rPr lang="en-GB" dirty="0">
                <a:latin typeface="Times New Roman" panose="02020603050405020304" pitchFamily="18" charset="0"/>
                <a:cs typeface="Times New Roman" panose="02020603050405020304" pitchFamily="18" charset="0"/>
              </a:rPr>
              <a:t> to show virtual hands performing signs.</a:t>
            </a:r>
          </a:p>
          <a:p>
            <a:pPr lvl="1"/>
            <a:r>
              <a:rPr lang="en-GB" dirty="0">
                <a:latin typeface="Times New Roman" panose="02020603050405020304" pitchFamily="18" charset="0"/>
                <a:cs typeface="Times New Roman" panose="02020603050405020304" pitchFamily="18" charset="0"/>
              </a:rPr>
              <a:t>Provides </a:t>
            </a:r>
            <a:r>
              <a:rPr lang="en-GB" b="1" dirty="0">
                <a:latin typeface="Times New Roman" panose="02020603050405020304" pitchFamily="18" charset="0"/>
                <a:cs typeface="Times New Roman" panose="02020603050405020304" pitchFamily="18" charset="0"/>
              </a:rPr>
              <a:t>real-time feedback</a:t>
            </a:r>
            <a:r>
              <a:rPr lang="en-GB" dirty="0">
                <a:latin typeface="Times New Roman" panose="02020603050405020304" pitchFamily="18" charset="0"/>
                <a:cs typeface="Times New Roman" panose="02020603050405020304" pitchFamily="18" charset="0"/>
              </a:rPr>
              <a:t> to tell you if you're doing the signs correctly.</a:t>
            </a:r>
          </a:p>
          <a:p>
            <a:pPr lvl="1"/>
            <a:r>
              <a:rPr lang="en-GB" dirty="0">
                <a:latin typeface="Times New Roman" panose="02020603050405020304" pitchFamily="18" charset="0"/>
                <a:cs typeface="Times New Roman" panose="02020603050405020304" pitchFamily="18" charset="0"/>
              </a:rPr>
              <a:t>Allows you to </a:t>
            </a:r>
            <a:r>
              <a:rPr lang="en-GB" b="1" dirty="0">
                <a:latin typeface="Times New Roman" panose="02020603050405020304" pitchFamily="18" charset="0"/>
                <a:cs typeface="Times New Roman" panose="02020603050405020304" pitchFamily="18" charset="0"/>
              </a:rPr>
              <a:t>practice</a:t>
            </a:r>
            <a:r>
              <a:rPr lang="en-GB" dirty="0">
                <a:latin typeface="Times New Roman" panose="02020603050405020304" pitchFamily="18" charset="0"/>
                <a:cs typeface="Times New Roman" panose="02020603050405020304" pitchFamily="18" charset="0"/>
              </a:rPr>
              <a:t> sign language in a fun, interactive way.</a:t>
            </a:r>
          </a:p>
        </p:txBody>
      </p:sp>
    </p:spTree>
    <p:extLst>
      <p:ext uri="{BB962C8B-B14F-4D97-AF65-F5344CB8AC3E}">
        <p14:creationId xmlns:p14="http://schemas.microsoft.com/office/powerpoint/2010/main" val="34683832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r>
              <a:rPr lang="en-GB" sz="4000" dirty="0">
                <a:solidFill>
                  <a:srgbClr val="731F1C"/>
                </a:solidFill>
                <a:latin typeface="Times New Roman" panose="02020603050405020304" pitchFamily="18" charset="0"/>
                <a:cs typeface="Times New Roman" panose="02020603050405020304" pitchFamily="18" charset="0"/>
              </a:rPr>
              <a:t>Specific &amp; Sub Objectives</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239485" y="2576285"/>
            <a:ext cx="2834640" cy="3368675"/>
          </a:xfrm>
        </p:spPr>
        <p:txBody>
          <a:bodyPr rtlCol="0"/>
          <a:lstStyle/>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Create an app that shows </a:t>
            </a:r>
            <a:r>
              <a:rPr lang="en-GB" sz="1800" b="1" dirty="0">
                <a:latin typeface="Times New Roman" panose="02020603050405020304" pitchFamily="18" charset="0"/>
                <a:cs typeface="Times New Roman" panose="02020603050405020304" pitchFamily="18" charset="0"/>
              </a:rPr>
              <a:t>3D sign language signs</a:t>
            </a:r>
            <a:r>
              <a:rPr lang="en-GB" sz="1800" dirty="0">
                <a:latin typeface="Times New Roman" panose="02020603050405020304" pitchFamily="18" charset="0"/>
                <a:cs typeface="Times New Roman" panose="02020603050405020304" pitchFamily="18" charset="0"/>
              </a:rPr>
              <a:t> using </a:t>
            </a:r>
            <a:r>
              <a:rPr lang="en-GB" sz="1800" b="1" dirty="0">
                <a:latin typeface="Times New Roman" panose="02020603050405020304" pitchFamily="18" charset="0"/>
                <a:cs typeface="Times New Roman" panose="02020603050405020304" pitchFamily="18" charset="0"/>
              </a:rPr>
              <a:t>AR</a:t>
            </a:r>
            <a:r>
              <a:rPr lang="en-GB" sz="1800" dirty="0">
                <a:latin typeface="Times New Roman" panose="02020603050405020304" pitchFamily="18" charset="0"/>
                <a:cs typeface="Times New Roman" panose="02020603050405020304" pitchFamily="18" charset="0"/>
              </a:rPr>
              <a:t>.</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Let you </a:t>
            </a:r>
            <a:r>
              <a:rPr lang="en-GB" sz="1800" b="1" dirty="0">
                <a:latin typeface="Times New Roman" panose="02020603050405020304" pitchFamily="18" charset="0"/>
                <a:cs typeface="Times New Roman" panose="02020603050405020304" pitchFamily="18" charset="0"/>
              </a:rPr>
              <a:t>practice</a:t>
            </a:r>
            <a:r>
              <a:rPr lang="en-GB" sz="1800" dirty="0">
                <a:latin typeface="Times New Roman" panose="02020603050405020304" pitchFamily="18" charset="0"/>
                <a:cs typeface="Times New Roman" panose="02020603050405020304" pitchFamily="18" charset="0"/>
              </a:rPr>
              <a:t> making signs with your hands.</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Provide </a:t>
            </a:r>
            <a:r>
              <a:rPr lang="en-GB" sz="1800" b="1" dirty="0">
                <a:latin typeface="Times New Roman" panose="02020603050405020304" pitchFamily="18" charset="0"/>
                <a:cs typeface="Times New Roman" panose="02020603050405020304" pitchFamily="18" charset="0"/>
              </a:rPr>
              <a:t>real-time feedback</a:t>
            </a:r>
            <a:r>
              <a:rPr lang="en-GB" sz="1800" dirty="0">
                <a:latin typeface="Times New Roman" panose="02020603050405020304" pitchFamily="18" charset="0"/>
                <a:cs typeface="Times New Roman" panose="02020603050405020304" pitchFamily="18" charset="0"/>
              </a:rPr>
              <a:t> on whether the sign is correct.</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14</a:t>
            </a:fld>
            <a:endParaRPr lang="en-GB" sz="1200">
              <a:solidFill>
                <a:schemeClr val="bg1"/>
              </a:solidFill>
            </a:endParaRPr>
          </a:p>
        </p:txBody>
      </p:sp>
      <p:pic>
        <p:nvPicPr>
          <p:cNvPr id="6" name="Picture Placeholder 5" descr="A child wearing headphones and pointing at her hands&#10;&#10;Description automatically generated">
            <a:extLst>
              <a:ext uri="{FF2B5EF4-FFF2-40B4-BE49-F238E27FC236}">
                <a16:creationId xmlns:a16="http://schemas.microsoft.com/office/drawing/2014/main" id="{DB5E7CBB-809E-A845-362A-27ACE9861E52}"/>
              </a:ext>
            </a:extLst>
          </p:cNvPr>
          <p:cNvPicPr>
            <a:picLocks noGrp="1" noChangeAspect="1"/>
          </p:cNvPicPr>
          <p:nvPr>
            <p:ph type="pic" sz="quarter" idx="10"/>
          </p:nvPr>
        </p:nvPicPr>
        <p:blipFill>
          <a:blip r:embed="rId3"/>
          <a:srcRect l="22735" r="22735"/>
          <a:stretch>
            <a:fillRect/>
          </a:stretch>
        </p:blipFill>
        <p:spPr/>
      </p:pic>
      <p:sp>
        <p:nvSpPr>
          <p:cNvPr id="146" name="Text Placeholder 22" descr="content block 1">
            <a:extLst>
              <a:ext uri="{FF2B5EF4-FFF2-40B4-BE49-F238E27FC236}">
                <a16:creationId xmlns:a16="http://schemas.microsoft.com/office/drawing/2014/main" id="{B8BA3AC7-CFBA-7BE3-9CFA-D10ADC45A8EB}"/>
              </a:ext>
            </a:extLst>
          </p:cNvPr>
          <p:cNvSpPr txBox="1">
            <a:spLocks/>
          </p:cNvSpPr>
          <p:nvPr/>
        </p:nvSpPr>
        <p:spPr>
          <a:xfrm>
            <a:off x="3673925" y="2576285"/>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Build a colourful AR app to display sign language signs.</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Ensure the app can detect hand gestures in real-time.</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Show the correct sign language gesture in AR to copy.</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Give feedback based on error detection.</a:t>
            </a:r>
          </a:p>
        </p:txBody>
      </p:sp>
      <p:grpSp>
        <p:nvGrpSpPr>
          <p:cNvPr id="147" name="Group 146">
            <a:extLst>
              <a:ext uri="{FF2B5EF4-FFF2-40B4-BE49-F238E27FC236}">
                <a16:creationId xmlns:a16="http://schemas.microsoft.com/office/drawing/2014/main" id="{AC38F3F6-33AE-3FD0-4C91-C32FB0E6A231}"/>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509BF5FC-082E-83DC-C014-F6E8920843BE}"/>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A2A95132-00E5-A440-22F6-CA8DEBD7B250}"/>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04B7D9D6-4D25-D59F-0841-81A34308CD4B}"/>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D752457F-D15C-6BCE-50B7-34C57769AB1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9AA61427-F9BE-E0A1-4CBB-3B4F48B18F9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801CDA2C-1D29-620C-A909-192F3233DC5C}"/>
              </a:ext>
            </a:extLst>
          </p:cNvPr>
          <p:cNvCxnSpPr/>
          <p:nvPr/>
        </p:nvCxnSpPr>
        <p:spPr>
          <a:xfrm>
            <a:off x="321672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11882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6664B-E8FD-9C7F-7EFF-2B60D90CA14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3C2E6289-FCAE-8E57-E68B-762E6B5AA02A}"/>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B79E6EC-52AE-2F05-C9DB-7B5E4A8A8E0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1D052A69-A9A3-5DBB-F98F-B7F9B09B5B50}"/>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08DABD73-3973-2FA0-4ADF-C5BA826C475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0DF7E566-9B23-A339-0914-2D6B20F730B9}"/>
              </a:ext>
            </a:extLst>
          </p:cNvPr>
          <p:cNvSpPr txBox="1"/>
          <p:nvPr/>
        </p:nvSpPr>
        <p:spPr>
          <a:xfrm>
            <a:off x="2795304" y="761005"/>
            <a:ext cx="6628282" cy="830997"/>
          </a:xfrm>
          <a:prstGeom prst="rect">
            <a:avLst/>
          </a:prstGeom>
          <a:noFill/>
        </p:spPr>
        <p:txBody>
          <a:bodyPr wrap="square" rtlCol="0">
            <a:spAutoFit/>
          </a:bodyPr>
          <a:lstStyle/>
          <a:p>
            <a:pPr algn="ctr" defTabSz="996696">
              <a:spcAft>
                <a:spcPts val="600"/>
              </a:spcAft>
            </a:pPr>
            <a:r>
              <a:rPr lang="en-GB" sz="4800" b="1" dirty="0">
                <a:solidFill>
                  <a:srgbClr val="401918"/>
                </a:solidFill>
                <a:latin typeface="Times New Roman" panose="02020603050405020304" pitchFamily="18" charset="0"/>
                <a:cs typeface="Times New Roman" panose="02020603050405020304" pitchFamily="18" charset="0"/>
              </a:rPr>
              <a:t>System Diagram</a:t>
            </a:r>
          </a:p>
        </p:txBody>
      </p:sp>
      <p:grpSp>
        <p:nvGrpSpPr>
          <p:cNvPr id="4" name="Group 3">
            <a:extLst>
              <a:ext uri="{FF2B5EF4-FFF2-40B4-BE49-F238E27FC236}">
                <a16:creationId xmlns:a16="http://schemas.microsoft.com/office/drawing/2014/main" id="{B03594ED-B692-6EE8-133D-430116EA4DC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4AA2C2DB-7CFA-D317-E2E6-373169871F14}"/>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68319238-E952-30A9-A3D6-B9A21C9A19C3}"/>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1A60CCF2-9443-A8DD-179B-E56A5778D96E}"/>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E043B2B8-8933-1456-036A-4780A13CDC6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F7D4CE6C-1D03-F855-1C9A-64B25E2B437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16" name="Group 15">
            <a:extLst>
              <a:ext uri="{FF2B5EF4-FFF2-40B4-BE49-F238E27FC236}">
                <a16:creationId xmlns:a16="http://schemas.microsoft.com/office/drawing/2014/main" id="{E7F11F7D-F8F2-8249-E601-E386787E88C4}"/>
              </a:ext>
            </a:extLst>
          </p:cNvPr>
          <p:cNvGrpSpPr/>
          <p:nvPr/>
        </p:nvGrpSpPr>
        <p:grpSpPr>
          <a:xfrm>
            <a:off x="2420361" y="1837713"/>
            <a:ext cx="7252776" cy="3840877"/>
            <a:chOff x="2420361" y="1837713"/>
            <a:chExt cx="7252776" cy="3840877"/>
          </a:xfrm>
        </p:grpSpPr>
        <p:pic>
          <p:nvPicPr>
            <p:cNvPr id="3" name="Picture 2" descr="A screenshot of a computer&#10;&#10;Description automatically generated">
              <a:extLst>
                <a:ext uri="{FF2B5EF4-FFF2-40B4-BE49-F238E27FC236}">
                  <a16:creationId xmlns:a16="http://schemas.microsoft.com/office/drawing/2014/main" id="{85B860C5-E37D-E082-7E2C-08DF2C496B9F}"/>
                </a:ext>
              </a:extLst>
            </p:cNvPr>
            <p:cNvPicPr>
              <a:picLocks noChangeAspect="1"/>
            </p:cNvPicPr>
            <p:nvPr/>
          </p:nvPicPr>
          <p:blipFill>
            <a:blip r:embed="rId4"/>
            <a:srcRect t="13333" b="49216"/>
            <a:stretch/>
          </p:blipFill>
          <p:spPr>
            <a:xfrm>
              <a:off x="2420361" y="1837713"/>
              <a:ext cx="7252776" cy="3840877"/>
            </a:xfrm>
            <a:prstGeom prst="rect">
              <a:avLst/>
            </a:prstGeom>
          </p:spPr>
        </p:pic>
        <p:sp>
          <p:nvSpPr>
            <p:cNvPr id="11" name="Rectangle 10">
              <a:extLst>
                <a:ext uri="{FF2B5EF4-FFF2-40B4-BE49-F238E27FC236}">
                  <a16:creationId xmlns:a16="http://schemas.microsoft.com/office/drawing/2014/main" id="{F6AFFCD1-5B5D-C4D2-9C6B-DA65CC2FC1D0}"/>
                </a:ext>
              </a:extLst>
            </p:cNvPr>
            <p:cNvSpPr/>
            <p:nvPr/>
          </p:nvSpPr>
          <p:spPr>
            <a:xfrm>
              <a:off x="5788479" y="3304337"/>
              <a:ext cx="434517" cy="204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5" name="Rectangle 14">
              <a:extLst>
                <a:ext uri="{FF2B5EF4-FFF2-40B4-BE49-F238E27FC236}">
                  <a16:creationId xmlns:a16="http://schemas.microsoft.com/office/drawing/2014/main" id="{7DF55A64-0880-B478-49C7-F92102AF4BCF}"/>
                </a:ext>
              </a:extLst>
            </p:cNvPr>
            <p:cNvSpPr/>
            <p:nvPr/>
          </p:nvSpPr>
          <p:spPr>
            <a:xfrm>
              <a:off x="7396843" y="3291417"/>
              <a:ext cx="434517" cy="204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Tree>
    <p:extLst>
      <p:ext uri="{BB962C8B-B14F-4D97-AF65-F5344CB8AC3E}">
        <p14:creationId xmlns:p14="http://schemas.microsoft.com/office/powerpoint/2010/main" val="2110039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8A24-AEDF-E867-EFD7-4A53C963D807}"/>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7239F045-9CDA-8E65-E293-6631710D3404}"/>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F511D9C6-55BD-DBDC-E7FB-F315AD39AA6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B7AE72FC-F820-7489-6380-0200DC091A00}"/>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3F25E867-73D4-C4C1-5CCC-2C4A5575ED35}"/>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60FEE574-7384-58A0-00CE-0F79E37324F6}"/>
              </a:ext>
            </a:extLst>
          </p:cNvPr>
          <p:cNvSpPr txBox="1"/>
          <p:nvPr/>
        </p:nvSpPr>
        <p:spPr>
          <a:xfrm>
            <a:off x="2795304" y="803535"/>
            <a:ext cx="6628282" cy="830997"/>
          </a:xfrm>
          <a:prstGeom prst="rect">
            <a:avLst/>
          </a:prstGeom>
          <a:noFill/>
        </p:spPr>
        <p:txBody>
          <a:bodyPr wrap="square" rtlCol="0">
            <a:spAutoFit/>
          </a:bodyPr>
          <a:lstStyle/>
          <a:p>
            <a:pPr algn="ctr" defTabSz="996696">
              <a:spcAft>
                <a:spcPts val="600"/>
              </a:spcAft>
            </a:pPr>
            <a:r>
              <a:rPr lang="en-GB" sz="4800" b="1" dirty="0">
                <a:solidFill>
                  <a:srgbClr val="401918"/>
                </a:solidFill>
                <a:latin typeface="Times New Roman" panose="02020603050405020304" pitchFamily="18" charset="0"/>
                <a:cs typeface="Times New Roman" panose="02020603050405020304" pitchFamily="18" charset="0"/>
              </a:rPr>
              <a:t>Workflow</a:t>
            </a:r>
          </a:p>
        </p:txBody>
      </p:sp>
      <p:grpSp>
        <p:nvGrpSpPr>
          <p:cNvPr id="4" name="Group 3">
            <a:extLst>
              <a:ext uri="{FF2B5EF4-FFF2-40B4-BE49-F238E27FC236}">
                <a16:creationId xmlns:a16="http://schemas.microsoft.com/office/drawing/2014/main" id="{9025569F-2F5B-D317-56DA-7C24FF33C7CB}"/>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4BAB5C0-E597-FE54-CE4B-F5EB1AC54E98}"/>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DC65BD80-5B0F-AD72-4D4B-34226BCDA9B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616D126C-275E-96BC-4C9A-1822F4965E6E}"/>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40F507C0-BABE-D0EA-FC40-806937B9B33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8FAE1CA2-6FD7-1BAB-A405-7C4CBFB6927E}"/>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
        <p:nvSpPr>
          <p:cNvPr id="11" name="Rectangle 10">
            <a:extLst>
              <a:ext uri="{FF2B5EF4-FFF2-40B4-BE49-F238E27FC236}">
                <a16:creationId xmlns:a16="http://schemas.microsoft.com/office/drawing/2014/main" id="{1107510C-64B9-3AEC-2007-EE916F695121}"/>
              </a:ext>
            </a:extLst>
          </p:cNvPr>
          <p:cNvSpPr/>
          <p:nvPr/>
        </p:nvSpPr>
        <p:spPr>
          <a:xfrm>
            <a:off x="3543749" y="2508687"/>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rPr>
              <a:t>Data Preprocessing</a:t>
            </a:r>
          </a:p>
        </p:txBody>
      </p:sp>
      <p:sp>
        <p:nvSpPr>
          <p:cNvPr id="15" name="Rectangle 14">
            <a:extLst>
              <a:ext uri="{FF2B5EF4-FFF2-40B4-BE49-F238E27FC236}">
                <a16:creationId xmlns:a16="http://schemas.microsoft.com/office/drawing/2014/main" id="{E9E1792F-DF22-49A6-6359-617897CE7B5E}"/>
              </a:ext>
            </a:extLst>
          </p:cNvPr>
          <p:cNvSpPr/>
          <p:nvPr/>
        </p:nvSpPr>
        <p:spPr>
          <a:xfrm>
            <a:off x="6297323" y="2503959"/>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Model Training</a:t>
            </a:r>
            <a:endParaRPr lang="en-GB" dirty="0">
              <a:solidFill>
                <a:schemeClr val="tx1"/>
              </a:solidFill>
            </a:endParaRPr>
          </a:p>
        </p:txBody>
      </p:sp>
      <p:sp>
        <p:nvSpPr>
          <p:cNvPr id="16" name="Rectangle 15">
            <a:extLst>
              <a:ext uri="{FF2B5EF4-FFF2-40B4-BE49-F238E27FC236}">
                <a16:creationId xmlns:a16="http://schemas.microsoft.com/office/drawing/2014/main" id="{D16C0DC1-F469-6912-14A6-B93AFB723842}"/>
              </a:ext>
            </a:extLst>
          </p:cNvPr>
          <p:cNvSpPr/>
          <p:nvPr/>
        </p:nvSpPr>
        <p:spPr>
          <a:xfrm>
            <a:off x="1015430" y="2503959"/>
            <a:ext cx="1935988"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rPr>
              <a:t>Data Collection</a:t>
            </a:r>
          </a:p>
        </p:txBody>
      </p:sp>
      <p:sp>
        <p:nvSpPr>
          <p:cNvPr id="17" name="Rectangle 16">
            <a:extLst>
              <a:ext uri="{FF2B5EF4-FFF2-40B4-BE49-F238E27FC236}">
                <a16:creationId xmlns:a16="http://schemas.microsoft.com/office/drawing/2014/main" id="{9EFACF52-4AE1-AF9C-2C56-14A40EAC98E1}"/>
              </a:ext>
            </a:extLst>
          </p:cNvPr>
          <p:cNvSpPr/>
          <p:nvPr/>
        </p:nvSpPr>
        <p:spPr>
          <a:xfrm>
            <a:off x="8998387" y="2503959"/>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Real-time Gesture Recognition</a:t>
            </a:r>
          </a:p>
        </p:txBody>
      </p:sp>
      <p:sp>
        <p:nvSpPr>
          <p:cNvPr id="20" name="Rectangle 19">
            <a:extLst>
              <a:ext uri="{FF2B5EF4-FFF2-40B4-BE49-F238E27FC236}">
                <a16:creationId xmlns:a16="http://schemas.microsoft.com/office/drawing/2014/main" id="{27F096B3-7FFE-3E28-0EA5-37B78314965D}"/>
              </a:ext>
            </a:extLst>
          </p:cNvPr>
          <p:cNvSpPr/>
          <p:nvPr/>
        </p:nvSpPr>
        <p:spPr>
          <a:xfrm>
            <a:off x="8998387" y="3859515"/>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Video Frame Processing</a:t>
            </a:r>
            <a:endParaRPr lang="en-GB" dirty="0">
              <a:solidFill>
                <a:schemeClr val="tx1"/>
              </a:solidFill>
            </a:endParaRPr>
          </a:p>
        </p:txBody>
      </p:sp>
      <p:sp>
        <p:nvSpPr>
          <p:cNvPr id="21" name="Rectangle 20">
            <a:extLst>
              <a:ext uri="{FF2B5EF4-FFF2-40B4-BE49-F238E27FC236}">
                <a16:creationId xmlns:a16="http://schemas.microsoft.com/office/drawing/2014/main" id="{8B7387F7-B856-B5B6-8D4D-0DFCA5F00CC8}"/>
              </a:ext>
            </a:extLst>
          </p:cNvPr>
          <p:cNvSpPr/>
          <p:nvPr/>
        </p:nvSpPr>
        <p:spPr>
          <a:xfrm>
            <a:off x="6297323" y="3874742"/>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endParaRPr lang="en-GB" dirty="0">
              <a:solidFill>
                <a:schemeClr val="tx1"/>
              </a:solidFill>
            </a:endParaRPr>
          </a:p>
        </p:txBody>
      </p:sp>
      <p:sp>
        <p:nvSpPr>
          <p:cNvPr id="22" name="Rectangle 21">
            <a:extLst>
              <a:ext uri="{FF2B5EF4-FFF2-40B4-BE49-F238E27FC236}">
                <a16:creationId xmlns:a16="http://schemas.microsoft.com/office/drawing/2014/main" id="{9EB895E8-FC33-556B-F51C-CFD453E33675}"/>
              </a:ext>
            </a:extLst>
          </p:cNvPr>
          <p:cNvSpPr/>
          <p:nvPr/>
        </p:nvSpPr>
        <p:spPr>
          <a:xfrm>
            <a:off x="3543749" y="3938604"/>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Feedback to User</a:t>
            </a:r>
            <a:endParaRPr lang="en-GB" dirty="0">
              <a:solidFill>
                <a:schemeClr val="tx1"/>
              </a:solidFill>
            </a:endParaRPr>
          </a:p>
        </p:txBody>
      </p:sp>
      <p:cxnSp>
        <p:nvCxnSpPr>
          <p:cNvPr id="25" name="Straight Arrow Connector 24">
            <a:extLst>
              <a:ext uri="{FF2B5EF4-FFF2-40B4-BE49-F238E27FC236}">
                <a16:creationId xmlns:a16="http://schemas.microsoft.com/office/drawing/2014/main" id="{3F06BF0E-7890-121C-C5F1-E05A1B73452A}"/>
              </a:ext>
            </a:extLst>
          </p:cNvPr>
          <p:cNvCxnSpPr>
            <a:cxnSpLocks/>
            <a:stCxn id="16" idx="3"/>
            <a:endCxn id="11" idx="1"/>
          </p:cNvCxnSpPr>
          <p:nvPr/>
        </p:nvCxnSpPr>
        <p:spPr>
          <a:xfrm>
            <a:off x="2951418" y="2824268"/>
            <a:ext cx="592331" cy="4728"/>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E76C4B-169A-85B7-1931-2C2CEFFC7247}"/>
              </a:ext>
            </a:extLst>
          </p:cNvPr>
          <p:cNvCxnSpPr/>
          <p:nvPr/>
        </p:nvCxnSpPr>
        <p:spPr>
          <a:xfrm>
            <a:off x="5684249" y="2818988"/>
            <a:ext cx="592331" cy="4728"/>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24498-A0DB-848F-38C9-08C564227ABD}"/>
              </a:ext>
            </a:extLst>
          </p:cNvPr>
          <p:cNvCxnSpPr/>
          <p:nvPr/>
        </p:nvCxnSpPr>
        <p:spPr>
          <a:xfrm>
            <a:off x="8426799" y="2793695"/>
            <a:ext cx="592331" cy="4728"/>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B41719-451A-9A3B-1A8E-5B829CB2BDB6}"/>
              </a:ext>
            </a:extLst>
          </p:cNvPr>
          <p:cNvCxnSpPr>
            <a:cxnSpLocks/>
            <a:endCxn id="20" idx="0"/>
          </p:cNvCxnSpPr>
          <p:nvPr/>
        </p:nvCxnSpPr>
        <p:spPr>
          <a:xfrm>
            <a:off x="10048481" y="3150401"/>
            <a:ext cx="4273" cy="709114"/>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6AF19A-BA20-5669-C89C-492268754591}"/>
              </a:ext>
            </a:extLst>
          </p:cNvPr>
          <p:cNvCxnSpPr>
            <a:cxnSpLocks/>
          </p:cNvCxnSpPr>
          <p:nvPr/>
        </p:nvCxnSpPr>
        <p:spPr>
          <a:xfrm flipH="1">
            <a:off x="8401289" y="4215006"/>
            <a:ext cx="597098" cy="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9AF6BE-3471-1F92-17A1-2385B87B74F6}"/>
              </a:ext>
            </a:extLst>
          </p:cNvPr>
          <p:cNvCxnSpPr>
            <a:cxnSpLocks/>
          </p:cNvCxnSpPr>
          <p:nvPr/>
        </p:nvCxnSpPr>
        <p:spPr>
          <a:xfrm flipH="1">
            <a:off x="5652588" y="4242252"/>
            <a:ext cx="597098" cy="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64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heckerboard(across)">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checkerboard(across)">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checkerboard(across)">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checkerboard(across)">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checkerboard(across)">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P spid="20"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close-up of a digital brain&#10;&#10;Description automatically generated">
            <a:extLst>
              <a:ext uri="{FF2B5EF4-FFF2-40B4-BE49-F238E27FC236}">
                <a16:creationId xmlns:a16="http://schemas.microsoft.com/office/drawing/2014/main" id="{B85DFA1B-7CB2-0380-4011-13BF3022317F}"/>
              </a:ext>
            </a:extLst>
          </p:cNvPr>
          <p:cNvPicPr>
            <a:picLocks noGrp="1" noChangeAspect="1"/>
          </p:cNvPicPr>
          <p:nvPr>
            <p:ph type="pic" sz="quarter" idx="10"/>
          </p:nvPr>
        </p:nvPicPr>
        <p:blipFill>
          <a:blip r:embed="rId3"/>
          <a:srcRect t="5703" b="5703"/>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gr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17</a:t>
            </a:fld>
            <a:endParaRPr lang="en-GB" sz="1200">
              <a:solidFill>
                <a:schemeClr val="bg1"/>
              </a:solidFill>
            </a:endParaRPr>
          </a:p>
        </p:txBody>
      </p:sp>
      <p:sp>
        <p:nvSpPr>
          <p:cNvPr id="2" name="TextBox 1">
            <a:extLst>
              <a:ext uri="{FF2B5EF4-FFF2-40B4-BE49-F238E27FC236}">
                <a16:creationId xmlns:a16="http://schemas.microsoft.com/office/drawing/2014/main" id="{BFB178B0-8AA9-BE2C-4448-CE5995B297E2}"/>
              </a:ext>
            </a:extLst>
          </p:cNvPr>
          <p:cNvSpPr txBox="1"/>
          <p:nvPr/>
        </p:nvSpPr>
        <p:spPr>
          <a:xfrm>
            <a:off x="-426571" y="367605"/>
            <a:ext cx="7222516" cy="1015663"/>
          </a:xfrm>
          <a:prstGeom prst="rect">
            <a:avLst/>
          </a:prstGeom>
          <a:noFill/>
        </p:spPr>
        <p:txBody>
          <a:bodyPr wrap="square" rtlCol="0">
            <a:spAutoFit/>
          </a:bodyPr>
          <a:lstStyle/>
          <a:p>
            <a:pPr algn="ctr" defTabSz="996696">
              <a:spcAft>
                <a:spcPts val="600"/>
              </a:spcAft>
            </a:pPr>
            <a:r>
              <a:rPr lang="fr-CA" sz="6000" b="1" dirty="0">
                <a:solidFill>
                  <a:schemeClr val="bg1"/>
                </a:solidFill>
                <a:latin typeface="Times New Roman" panose="02020603050405020304" pitchFamily="18" charset="0"/>
                <a:cs typeface="Times New Roman" panose="02020603050405020304" pitchFamily="18" charset="0"/>
              </a:rPr>
              <a:t>Technologies </a:t>
            </a:r>
            <a:r>
              <a:rPr lang="fr-CA" sz="6000" b="1" dirty="0" err="1">
                <a:solidFill>
                  <a:schemeClr val="bg1"/>
                </a:solidFill>
                <a:latin typeface="Times New Roman" panose="02020603050405020304" pitchFamily="18" charset="0"/>
                <a:cs typeface="Times New Roman" panose="02020603050405020304" pitchFamily="18" charset="0"/>
              </a:rPr>
              <a:t>Used</a:t>
            </a:r>
            <a:endParaRPr lang="en-GB" sz="6000" b="1"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7BF17926-7BE0-F923-C073-2A762D95AD5B}"/>
              </a:ext>
            </a:extLst>
          </p:cNvPr>
          <p:cNvSpPr txBox="1"/>
          <p:nvPr/>
        </p:nvSpPr>
        <p:spPr>
          <a:xfrm>
            <a:off x="452031" y="1423870"/>
            <a:ext cx="11743709" cy="4303742"/>
          </a:xfrm>
          <a:prstGeom prst="rect">
            <a:avLst/>
          </a:prstGeom>
          <a:noFill/>
        </p:spPr>
        <p:txBody>
          <a:bodyPr wrap="square">
            <a:spAutoFit/>
          </a:bodyPr>
          <a:lstStyle/>
          <a:p>
            <a:pPr marL="342900" indent="-342900">
              <a:spcBef>
                <a:spcPts val="1000"/>
              </a:spcBef>
              <a:buFont typeface="Wingdings" pitchFamily="2" charset="2"/>
              <a:buChar char="q"/>
              <a:defRPr/>
            </a:pPr>
            <a:r>
              <a:rPr lang="fr-CA" sz="2400" b="1" dirty="0">
                <a:solidFill>
                  <a:schemeClr val="bg1"/>
                </a:solidFill>
                <a:latin typeface="Times New Roman" panose="02020603050405020304" pitchFamily="18" charset="0"/>
                <a:cs typeface="Times New Roman" panose="02020603050405020304" pitchFamily="18" charset="0"/>
              </a:rPr>
              <a:t> </a:t>
            </a:r>
            <a:r>
              <a:rPr lang="fr-CA" sz="2400" b="1" dirty="0" err="1">
                <a:solidFill>
                  <a:schemeClr val="bg1"/>
                </a:solidFill>
                <a:latin typeface="Times New Roman" panose="02020603050405020304" pitchFamily="18" charset="0"/>
                <a:cs typeface="Times New Roman" panose="02020603050405020304" pitchFamily="18" charset="0"/>
              </a:rPr>
              <a:t>Estimated</a:t>
            </a:r>
            <a:r>
              <a:rPr lang="fr-CA" sz="2400" b="1" dirty="0">
                <a:solidFill>
                  <a:schemeClr val="bg1"/>
                </a:solidFill>
                <a:latin typeface="Times New Roman" panose="02020603050405020304" pitchFamily="18" charset="0"/>
                <a:cs typeface="Times New Roman" panose="02020603050405020304" pitchFamily="18" charset="0"/>
              </a:rPr>
              <a:t> Technologies</a:t>
            </a:r>
          </a:p>
          <a:p>
            <a:pPr marL="800100" lvl="1" indent="-342900">
              <a:buFont typeface="Wingdings" pitchFamily="2" charset="2"/>
              <a:buChar char="§"/>
            </a:pPr>
            <a:r>
              <a:rPr lang="en-GB" sz="2000" dirty="0">
                <a:solidFill>
                  <a:schemeClr val="bg1"/>
                </a:solidFill>
                <a:effectLst/>
                <a:latin typeface="Times New Roman" panose="02020603050405020304" pitchFamily="18" charset="0"/>
              </a:rPr>
              <a:t>Machine Learning Model – </a:t>
            </a:r>
            <a:r>
              <a:rPr lang="en-GB" sz="2000" dirty="0" err="1">
                <a:solidFill>
                  <a:schemeClr val="bg1"/>
                </a:solidFill>
                <a:latin typeface="Times New Roman" panose="02020603050405020304" pitchFamily="18" charset="0"/>
              </a:rPr>
              <a:t>CatBoost</a:t>
            </a:r>
            <a:r>
              <a:rPr lang="en-GB" sz="2000" dirty="0">
                <a:solidFill>
                  <a:schemeClr val="bg1"/>
                </a:solidFill>
                <a:latin typeface="Times New Roman" panose="02020603050405020304" pitchFamily="18" charset="0"/>
              </a:rPr>
              <a:t>, </a:t>
            </a:r>
            <a:r>
              <a:rPr lang="en-GB" sz="2000" dirty="0" err="1">
                <a:solidFill>
                  <a:schemeClr val="bg1"/>
                </a:solidFill>
                <a:latin typeface="Times New Roman" panose="02020603050405020304" pitchFamily="18" charset="0"/>
              </a:rPr>
              <a:t>RandomForest</a:t>
            </a:r>
            <a:r>
              <a:rPr lang="en-GB" sz="2000" dirty="0">
                <a:solidFill>
                  <a:schemeClr val="bg1"/>
                </a:solidFill>
                <a:latin typeface="Times New Roman" panose="02020603050405020304" pitchFamily="18" charset="0"/>
              </a:rPr>
              <a:t>, Gradient Boosting, XG Boost</a:t>
            </a:r>
            <a:endParaRPr lang="en-GB" sz="2000" dirty="0">
              <a:solidFill>
                <a:schemeClr val="bg1"/>
              </a:solidFill>
              <a:effectLst/>
              <a:latin typeface="Times New Roman" panose="02020603050405020304" pitchFamily="18" charset="0"/>
            </a:endParaRPr>
          </a:p>
          <a:p>
            <a:pPr marL="800100" lvl="1" indent="-342900">
              <a:buFont typeface="Wingdings" pitchFamily="2" charset="2"/>
              <a:buChar char="§"/>
            </a:pPr>
            <a:r>
              <a:rPr lang="en-GB" sz="2000" dirty="0">
                <a:solidFill>
                  <a:schemeClr val="bg1"/>
                </a:solidFill>
                <a:effectLst/>
                <a:latin typeface="Times New Roman" panose="02020603050405020304" pitchFamily="18" charset="0"/>
              </a:rPr>
              <a:t>Mobile Application - Flutter</a:t>
            </a:r>
          </a:p>
          <a:p>
            <a:pPr marL="800100" lvl="1" indent="-342900">
              <a:buFont typeface="Wingdings" pitchFamily="2" charset="2"/>
              <a:buChar char="§"/>
            </a:pPr>
            <a:r>
              <a:rPr lang="en-GB" sz="2000" dirty="0">
                <a:solidFill>
                  <a:schemeClr val="bg1"/>
                </a:solidFill>
                <a:effectLst/>
                <a:latin typeface="Times New Roman" panose="02020603050405020304" pitchFamily="18" charset="0"/>
              </a:rPr>
              <a:t>Database - Firebase</a:t>
            </a:r>
          </a:p>
          <a:p>
            <a:pPr marL="800100" lvl="1" indent="-342900">
              <a:buFont typeface="Wingdings" pitchFamily="2" charset="2"/>
              <a:buChar char="§"/>
            </a:pPr>
            <a:r>
              <a:rPr lang="en-GB" sz="2000" dirty="0">
                <a:solidFill>
                  <a:schemeClr val="bg1"/>
                </a:solidFill>
                <a:effectLst/>
                <a:latin typeface="Times New Roman" panose="02020603050405020304" pitchFamily="18" charset="0"/>
              </a:rPr>
              <a:t>Server - Fast API</a:t>
            </a:r>
          </a:p>
          <a:p>
            <a:pPr marL="800100" lvl="1" indent="-342900">
              <a:buFont typeface="Wingdings" pitchFamily="2" charset="2"/>
              <a:buChar char="§"/>
            </a:pPr>
            <a:r>
              <a:rPr lang="en-GB" sz="2000" dirty="0">
                <a:solidFill>
                  <a:schemeClr val="bg1"/>
                </a:solidFill>
                <a:effectLst/>
                <a:latin typeface="Times New Roman" panose="02020603050405020304" pitchFamily="18" charset="0"/>
              </a:rPr>
              <a:t>3D Modelling - Blender</a:t>
            </a:r>
            <a:endParaRPr lang="fr-CA" sz="2000" b="1" dirty="0">
              <a:solidFill>
                <a:schemeClr val="bg1"/>
              </a:solidFill>
              <a:latin typeface="Times New Roman" panose="02020603050405020304" pitchFamily="18" charset="0"/>
              <a:cs typeface="Times New Roman" panose="02020603050405020304" pitchFamily="18" charset="0"/>
            </a:endParaRPr>
          </a:p>
          <a:p>
            <a:pPr marL="342900" indent="-342900">
              <a:spcBef>
                <a:spcPts val="1000"/>
              </a:spcBef>
              <a:buFont typeface="Wingdings" pitchFamily="2" charset="2"/>
              <a:buChar char="q"/>
              <a:defRPr/>
            </a:pPr>
            <a:r>
              <a:rPr lang="en-GB" sz="2400" dirty="0">
                <a:solidFill>
                  <a:schemeClr val="bg1"/>
                </a:solidFill>
                <a:latin typeface="Times New Roman" panose="02020603050405020304" pitchFamily="18" charset="0"/>
              </a:rPr>
              <a:t>General Environment</a:t>
            </a:r>
          </a:p>
          <a:p>
            <a:pPr marL="800100" lvl="1" indent="-342900">
              <a:spcBef>
                <a:spcPts val="1000"/>
              </a:spcBef>
              <a:buFont typeface="Wingdings" pitchFamily="2" charset="2"/>
              <a:buChar char="§"/>
              <a:defRPr/>
            </a:pPr>
            <a:r>
              <a:rPr lang="en-US" sz="2000" dirty="0">
                <a:solidFill>
                  <a:schemeClr val="bg1"/>
                </a:solidFill>
                <a:latin typeface="Times New Roman" panose="02020603050405020304" pitchFamily="18" charset="0"/>
                <a:cs typeface="Times New Roman" panose="02020603050405020304" pitchFamily="18" charset="0"/>
              </a:rPr>
              <a:t>Python</a:t>
            </a:r>
          </a:p>
          <a:p>
            <a:pPr marL="800100" lvl="1" indent="-342900">
              <a:spcBef>
                <a:spcPts val="1000"/>
              </a:spcBef>
              <a:buFont typeface="Wingdings" pitchFamily="2" charset="2"/>
              <a:buChar char="§"/>
              <a:defRPr/>
            </a:pPr>
            <a:r>
              <a:rPr lang="en-US" sz="2000" dirty="0">
                <a:solidFill>
                  <a:schemeClr val="bg1"/>
                </a:solidFill>
                <a:latin typeface="Times New Roman" panose="02020603050405020304" pitchFamily="18" charset="0"/>
                <a:cs typeface="Times New Roman" panose="02020603050405020304" pitchFamily="18" charset="0"/>
              </a:rPr>
              <a:t>Google </a:t>
            </a:r>
            <a:r>
              <a:rPr lang="en-US" sz="2000" dirty="0" err="1">
                <a:solidFill>
                  <a:schemeClr val="bg1"/>
                </a:solidFill>
                <a:latin typeface="Times New Roman" panose="02020603050405020304" pitchFamily="18" charset="0"/>
                <a:cs typeface="Times New Roman" panose="02020603050405020304" pitchFamily="18" charset="0"/>
              </a:rPr>
              <a:t>Colab</a:t>
            </a:r>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spcBef>
                <a:spcPts val="1000"/>
              </a:spcBef>
              <a:buFont typeface="Wingdings" pitchFamily="2" charset="2"/>
              <a:buChar char="§"/>
              <a:defRPr/>
            </a:pPr>
            <a:r>
              <a:rPr lang="en-US" sz="2000" dirty="0" err="1">
                <a:solidFill>
                  <a:schemeClr val="bg1"/>
                </a:solidFill>
                <a:latin typeface="Times New Roman" panose="02020603050405020304" pitchFamily="18" charset="0"/>
                <a:cs typeface="Times New Roman" panose="02020603050405020304" pitchFamily="18" charset="0"/>
              </a:rPr>
              <a:t>Github</a:t>
            </a:r>
            <a:endParaRPr lang="en-US" sz="2000" dirty="0">
              <a:solidFill>
                <a:schemeClr val="bg1"/>
              </a:solidFill>
              <a:latin typeface="Times New Roman" panose="02020603050405020304" pitchFamily="18" charset="0"/>
              <a:cs typeface="Times New Roman" panose="02020603050405020304" pitchFamily="18" charset="0"/>
            </a:endParaRPr>
          </a:p>
          <a:p>
            <a:pPr marL="1257300" lvl="2" indent="-342900">
              <a:spcBef>
                <a:spcPts val="1000"/>
              </a:spcBef>
              <a:buFont typeface="Wingdings" pitchFamily="2" charset="2"/>
              <a:buChar char="q"/>
              <a:defRPr/>
            </a:pPr>
            <a:endParaRPr lang="en-US" sz="2400" dirty="0">
              <a:solidFill>
                <a:schemeClr val="bg1"/>
              </a:solidFill>
              <a:latin typeface="Aptos ExtraBold" panose="020B0004020202020204" pitchFamily="34" charset="0"/>
            </a:endParaRPr>
          </a:p>
        </p:txBody>
      </p:sp>
      <p:grpSp>
        <p:nvGrpSpPr>
          <p:cNvPr id="45" name="Group 44">
            <a:extLst>
              <a:ext uri="{FF2B5EF4-FFF2-40B4-BE49-F238E27FC236}">
                <a16:creationId xmlns:a16="http://schemas.microsoft.com/office/drawing/2014/main" id="{90E695A1-533D-2D34-5E23-82A89E7ADD41}"/>
              </a:ext>
            </a:extLst>
          </p:cNvPr>
          <p:cNvGrpSpPr/>
          <p:nvPr/>
        </p:nvGrpSpPr>
        <p:grpSpPr>
          <a:xfrm>
            <a:off x="-3740" y="6448499"/>
            <a:ext cx="12190249" cy="440681"/>
            <a:chOff x="-3740" y="6448499"/>
            <a:chExt cx="12190249" cy="440681"/>
          </a:xfrm>
        </p:grpSpPr>
        <p:grpSp>
          <p:nvGrpSpPr>
            <p:cNvPr id="46" name="Google Shape;714;p34">
              <a:extLst>
                <a:ext uri="{FF2B5EF4-FFF2-40B4-BE49-F238E27FC236}">
                  <a16:creationId xmlns:a16="http://schemas.microsoft.com/office/drawing/2014/main" id="{84F46358-4B28-D328-B4B9-1E7FC7838295}"/>
                </a:ext>
              </a:extLst>
            </p:cNvPr>
            <p:cNvGrpSpPr/>
            <p:nvPr/>
          </p:nvGrpSpPr>
          <p:grpSpPr>
            <a:xfrm>
              <a:off x="-3740" y="6448499"/>
              <a:ext cx="12190249" cy="409500"/>
              <a:chOff x="25500" y="4672450"/>
              <a:chExt cx="12190249" cy="409500"/>
            </a:xfrm>
          </p:grpSpPr>
          <p:sp>
            <p:nvSpPr>
              <p:cNvPr id="48" name="Google Shape;715;p34">
                <a:extLst>
                  <a:ext uri="{FF2B5EF4-FFF2-40B4-BE49-F238E27FC236}">
                    <a16:creationId xmlns:a16="http://schemas.microsoft.com/office/drawing/2014/main" id="{EDE98990-6B0A-DA3C-D2EF-AF74FEFE8D1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9" name="Google Shape;716;p34">
                <a:extLst>
                  <a:ext uri="{FF2B5EF4-FFF2-40B4-BE49-F238E27FC236}">
                    <a16:creationId xmlns:a16="http://schemas.microsoft.com/office/drawing/2014/main" id="{D6E99A0F-6A99-6F37-4992-829F739E371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50" name="Google Shape;717;p34">
                <a:extLst>
                  <a:ext uri="{FF2B5EF4-FFF2-40B4-BE49-F238E27FC236}">
                    <a16:creationId xmlns:a16="http://schemas.microsoft.com/office/drawing/2014/main" id="{23AD40AB-A709-9D9C-BCAD-B91CFD9DB3DD}"/>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47" name="Google Shape;717;p34">
              <a:extLst>
                <a:ext uri="{FF2B5EF4-FFF2-40B4-BE49-F238E27FC236}">
                  <a16:creationId xmlns:a16="http://schemas.microsoft.com/office/drawing/2014/main" id="{6170D106-D3FC-2F36-B8DB-72EE286DF8F0}"/>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1910146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78DE-04F2-82A3-617C-12D5776CEBA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841BFB0-4270-AABB-412F-65364848566C}"/>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accent1">
              <a:lumMod val="60000"/>
              <a:lumOff val="40000"/>
            </a:schemeClr>
          </a:solidFill>
        </p:grpSpPr>
        <p:sp>
          <p:nvSpPr>
            <p:cNvPr id="3" name="Freeform: Shape 31">
              <a:extLst>
                <a:ext uri="{FF2B5EF4-FFF2-40B4-BE49-F238E27FC236}">
                  <a16:creationId xmlns:a16="http://schemas.microsoft.com/office/drawing/2014/main" id="{189FBA24-9DF0-7503-3D70-09BCD0CC91CD}"/>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4" name="Freeform: Shape 29">
              <a:extLst>
                <a:ext uri="{FF2B5EF4-FFF2-40B4-BE49-F238E27FC236}">
                  <a16:creationId xmlns:a16="http://schemas.microsoft.com/office/drawing/2014/main" id="{9072E8A9-D7DD-3119-06AF-83EC1D76F19B}"/>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5" name="Freeform: Shape 27">
              <a:extLst>
                <a:ext uri="{FF2B5EF4-FFF2-40B4-BE49-F238E27FC236}">
                  <a16:creationId xmlns:a16="http://schemas.microsoft.com/office/drawing/2014/main" id="{9DF72508-DF11-D690-1AA9-A8CFF7996CB2}"/>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6" name="Freeform: Shape 25">
              <a:extLst>
                <a:ext uri="{FF2B5EF4-FFF2-40B4-BE49-F238E27FC236}">
                  <a16:creationId xmlns:a16="http://schemas.microsoft.com/office/drawing/2014/main" id="{A8914C7E-2B1A-0B17-E16C-D946464D02D5}"/>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7" name="Freeform: Shape 23">
              <a:extLst>
                <a:ext uri="{FF2B5EF4-FFF2-40B4-BE49-F238E27FC236}">
                  <a16:creationId xmlns:a16="http://schemas.microsoft.com/office/drawing/2014/main" id="{B2013017-E2C8-A7AB-12AD-BCA60FF8CF4F}"/>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6" name="TextBox 15">
            <a:extLst>
              <a:ext uri="{FF2B5EF4-FFF2-40B4-BE49-F238E27FC236}">
                <a16:creationId xmlns:a16="http://schemas.microsoft.com/office/drawing/2014/main" id="{6C51355F-0ED3-A30D-ABA3-15A0A172625F}"/>
              </a:ext>
            </a:extLst>
          </p:cNvPr>
          <p:cNvSpPr txBox="1"/>
          <p:nvPr/>
        </p:nvSpPr>
        <p:spPr>
          <a:xfrm>
            <a:off x="1306191" y="1982526"/>
            <a:ext cx="8828441"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Implementation</a:t>
            </a:r>
          </a:p>
        </p:txBody>
      </p:sp>
      <p:grpSp>
        <p:nvGrpSpPr>
          <p:cNvPr id="11" name="Group 10">
            <a:extLst>
              <a:ext uri="{FF2B5EF4-FFF2-40B4-BE49-F238E27FC236}">
                <a16:creationId xmlns:a16="http://schemas.microsoft.com/office/drawing/2014/main" id="{C3B73EFB-C197-8264-37DD-03CEF2518C8E}"/>
              </a:ext>
            </a:extLst>
          </p:cNvPr>
          <p:cNvGrpSpPr/>
          <p:nvPr/>
        </p:nvGrpSpPr>
        <p:grpSpPr>
          <a:xfrm>
            <a:off x="1751" y="6417319"/>
            <a:ext cx="12190249" cy="440681"/>
            <a:chOff x="-3740" y="6448499"/>
            <a:chExt cx="12190249" cy="440681"/>
          </a:xfrm>
        </p:grpSpPr>
        <p:grpSp>
          <p:nvGrpSpPr>
            <p:cNvPr id="12" name="Google Shape;714;p34">
              <a:extLst>
                <a:ext uri="{FF2B5EF4-FFF2-40B4-BE49-F238E27FC236}">
                  <a16:creationId xmlns:a16="http://schemas.microsoft.com/office/drawing/2014/main" id="{70390E4C-0AB7-7ED2-2BA4-290408D87C7A}"/>
                </a:ext>
              </a:extLst>
            </p:cNvPr>
            <p:cNvGrpSpPr/>
            <p:nvPr/>
          </p:nvGrpSpPr>
          <p:grpSpPr>
            <a:xfrm>
              <a:off x="-3740" y="6448499"/>
              <a:ext cx="12190249" cy="409500"/>
              <a:chOff x="25500" y="4672450"/>
              <a:chExt cx="12190249" cy="409500"/>
            </a:xfrm>
          </p:grpSpPr>
          <p:sp>
            <p:nvSpPr>
              <p:cNvPr id="14" name="Google Shape;715;p34">
                <a:extLst>
                  <a:ext uri="{FF2B5EF4-FFF2-40B4-BE49-F238E27FC236}">
                    <a16:creationId xmlns:a16="http://schemas.microsoft.com/office/drawing/2014/main" id="{667A6F4A-7DFA-B655-0CF9-8ABC626F48A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 name="Google Shape;716;p34">
                <a:extLst>
                  <a:ext uri="{FF2B5EF4-FFF2-40B4-BE49-F238E27FC236}">
                    <a16:creationId xmlns:a16="http://schemas.microsoft.com/office/drawing/2014/main" id="{EE51D5B6-9502-AFBB-AAB1-EAEB8DF7AD7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4" name="Google Shape;717;p34">
                <a:extLst>
                  <a:ext uri="{FF2B5EF4-FFF2-40B4-BE49-F238E27FC236}">
                    <a16:creationId xmlns:a16="http://schemas.microsoft.com/office/drawing/2014/main" id="{E1E8E126-8C78-E290-0377-E898A9EDFA7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13" name="Google Shape;717;p34">
              <a:extLst>
                <a:ext uri="{FF2B5EF4-FFF2-40B4-BE49-F238E27FC236}">
                  <a16:creationId xmlns:a16="http://schemas.microsoft.com/office/drawing/2014/main" id="{08839DE4-C54A-0F59-5F1B-5253075740BF}"/>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0813868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4E6B2-9FA8-833C-50C8-EDBFF5CBC916}"/>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7A28EAA0-D0F0-CD20-617B-031E37FAD829}"/>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EEA9E88E-F17E-9FF3-F860-39F79A87D4F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1F289382-FDCB-E258-19B3-859FEF587F4B}"/>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6A2A6F98-C46B-1B07-5001-BF0D17385110}"/>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9" name="TextBox 18">
            <a:extLst>
              <a:ext uri="{FF2B5EF4-FFF2-40B4-BE49-F238E27FC236}">
                <a16:creationId xmlns:a16="http://schemas.microsoft.com/office/drawing/2014/main" id="{5829AAB4-6E13-8188-F125-B93A0D08114E}"/>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Data Extraction</a:t>
            </a:r>
          </a:p>
        </p:txBody>
      </p:sp>
      <p:grpSp>
        <p:nvGrpSpPr>
          <p:cNvPr id="4" name="Group 3">
            <a:extLst>
              <a:ext uri="{FF2B5EF4-FFF2-40B4-BE49-F238E27FC236}">
                <a16:creationId xmlns:a16="http://schemas.microsoft.com/office/drawing/2014/main" id="{A0839340-A3EB-BC19-969A-29E4F72B719A}"/>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807CA269-F3D6-374C-E695-637B60C96C90}"/>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5E3A805D-9299-32E0-6EB3-889A95CC8CD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A3C004D2-6A6E-8C91-33FD-D03A7A0D94A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80A6B1EB-9A6F-5233-8B28-01D661CD67F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396B8BB4-3112-C2B1-6835-65A371DBEBC1}"/>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11" name="Picture 10" descr="A screenshot of a computer&#10;&#10;Description automatically generated">
            <a:extLst>
              <a:ext uri="{FF2B5EF4-FFF2-40B4-BE49-F238E27FC236}">
                <a16:creationId xmlns:a16="http://schemas.microsoft.com/office/drawing/2014/main" id="{47A2F4F1-DDDA-609D-18F7-D01F104E233D}"/>
              </a:ext>
            </a:extLst>
          </p:cNvPr>
          <p:cNvPicPr>
            <a:picLocks noChangeAspect="1"/>
          </p:cNvPicPr>
          <p:nvPr/>
        </p:nvPicPr>
        <p:blipFill rotWithShape="1">
          <a:blip r:embed="rId4"/>
          <a:srcRect l="35294" t="51358" r="8230" b="14740"/>
          <a:stretch/>
        </p:blipFill>
        <p:spPr>
          <a:xfrm>
            <a:off x="1128482" y="1643140"/>
            <a:ext cx="5385707" cy="2009411"/>
          </a:xfrm>
          <a:prstGeom prst="rect">
            <a:avLst/>
          </a:prstGeom>
          <a:ln>
            <a:solidFill>
              <a:schemeClr val="tx1"/>
            </a:solidFill>
          </a:ln>
        </p:spPr>
      </p:pic>
      <p:pic>
        <p:nvPicPr>
          <p:cNvPr id="17" name="Picture 16" descr="A screenshot of a computer program&#10;&#10;Description automatically generated">
            <a:extLst>
              <a:ext uri="{FF2B5EF4-FFF2-40B4-BE49-F238E27FC236}">
                <a16:creationId xmlns:a16="http://schemas.microsoft.com/office/drawing/2014/main" id="{7225458A-AC66-A16A-2070-AE7DF2498AFB}"/>
              </a:ext>
            </a:extLst>
          </p:cNvPr>
          <p:cNvPicPr>
            <a:picLocks noChangeAspect="1"/>
          </p:cNvPicPr>
          <p:nvPr/>
        </p:nvPicPr>
        <p:blipFill>
          <a:blip r:embed="rId5"/>
          <a:srcRect l="7407" t="15022" r="38272"/>
          <a:stretch/>
        </p:blipFill>
        <p:spPr>
          <a:xfrm>
            <a:off x="6637452" y="1630319"/>
            <a:ext cx="4468580" cy="4369077"/>
          </a:xfrm>
          <a:prstGeom prst="rect">
            <a:avLst/>
          </a:prstGeom>
          <a:ln>
            <a:solidFill>
              <a:schemeClr val="tx1"/>
            </a:solidFill>
          </a:ln>
        </p:spPr>
      </p:pic>
      <p:pic>
        <p:nvPicPr>
          <p:cNvPr id="20" name="Picture 19" descr="A screenshot of a computer&#10;&#10;Description automatically generated">
            <a:extLst>
              <a:ext uri="{FF2B5EF4-FFF2-40B4-BE49-F238E27FC236}">
                <a16:creationId xmlns:a16="http://schemas.microsoft.com/office/drawing/2014/main" id="{F0DD9196-D340-E1A2-EE90-8801E0D7574B}"/>
              </a:ext>
            </a:extLst>
          </p:cNvPr>
          <p:cNvPicPr>
            <a:picLocks noChangeAspect="1"/>
          </p:cNvPicPr>
          <p:nvPr/>
        </p:nvPicPr>
        <p:blipFill>
          <a:blip r:embed="rId6"/>
          <a:srcRect l="3125" t="24208" r="2405" b="11925"/>
          <a:stretch/>
        </p:blipFill>
        <p:spPr>
          <a:xfrm>
            <a:off x="1133552" y="3723749"/>
            <a:ext cx="5385707" cy="2275647"/>
          </a:xfrm>
          <a:prstGeom prst="rect">
            <a:avLst/>
          </a:prstGeom>
          <a:ln>
            <a:solidFill>
              <a:schemeClr val="tx1"/>
            </a:solidFill>
          </a:ln>
        </p:spPr>
      </p:pic>
    </p:spTree>
    <p:extLst>
      <p:ext uri="{BB962C8B-B14F-4D97-AF65-F5344CB8AC3E}">
        <p14:creationId xmlns:p14="http://schemas.microsoft.com/office/powerpoint/2010/main" val="212589405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C346F-31F7-C4FE-00CA-B475FF129E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FE98A623-389A-A8F6-FBB5-5A73EFC900CC}"/>
              </a:ext>
            </a:extLst>
          </p:cNvPr>
          <p:cNvGrpSpPr/>
          <p:nvPr/>
        </p:nvGrpSpPr>
        <p:grpSpPr>
          <a:xfrm>
            <a:off x="-4062242" y="-51590"/>
            <a:ext cx="4812608" cy="6858001"/>
            <a:chOff x="-175364" y="-1"/>
            <a:chExt cx="4934944" cy="6976997"/>
          </a:xfrm>
          <a:solidFill>
            <a:schemeClr val="accent1">
              <a:alpha val="36000"/>
            </a:schemeClr>
          </a:solidFill>
        </p:grpSpPr>
        <p:sp>
          <p:nvSpPr>
            <p:cNvPr id="21" name="Rectangle 20">
              <a:extLst>
                <a:ext uri="{FF2B5EF4-FFF2-40B4-BE49-F238E27FC236}">
                  <a16:creationId xmlns:a16="http://schemas.microsoft.com/office/drawing/2014/main" id="{7A19DC9C-DC9E-95E6-1053-DB1C9A24D1D0}"/>
                </a:ext>
              </a:extLst>
            </p:cNvPr>
            <p:cNvSpPr/>
            <p:nvPr/>
          </p:nvSpPr>
          <p:spPr>
            <a:xfrm>
              <a:off x="-175364" y="-1"/>
              <a:ext cx="4171167" cy="6976997"/>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x-none" dirty="0"/>
            </a:p>
          </p:txBody>
        </p:sp>
        <p:sp>
          <p:nvSpPr>
            <p:cNvPr id="23" name="Text Placeholder 8">
              <a:extLst>
                <a:ext uri="{FF2B5EF4-FFF2-40B4-BE49-F238E27FC236}">
                  <a16:creationId xmlns:a16="http://schemas.microsoft.com/office/drawing/2014/main" id="{D945D87F-8F23-9920-18A4-72E49A57AC79}"/>
                </a:ext>
              </a:extLst>
            </p:cNvPr>
            <p:cNvSpPr txBox="1">
              <a:spLocks/>
            </p:cNvSpPr>
            <p:nvPr/>
          </p:nvSpPr>
          <p:spPr>
            <a:xfrm>
              <a:off x="657535" y="4019530"/>
              <a:ext cx="2381257"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Saliha Rizan</a:t>
              </a: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IT21311840</a:t>
              </a:r>
            </a:p>
          </p:txBody>
        </p:sp>
        <p:sp>
          <p:nvSpPr>
            <p:cNvPr id="24" name="Pentagon 23">
              <a:extLst>
                <a:ext uri="{FF2B5EF4-FFF2-40B4-BE49-F238E27FC236}">
                  <a16:creationId xmlns:a16="http://schemas.microsoft.com/office/drawing/2014/main" id="{6309C382-50D6-C9D6-196D-595E6B1077A0}"/>
                </a:ext>
              </a:extLst>
            </p:cNvPr>
            <p:cNvSpPr/>
            <p:nvPr/>
          </p:nvSpPr>
          <p:spPr>
            <a:xfrm>
              <a:off x="3970441" y="325152"/>
              <a:ext cx="789139" cy="438411"/>
            </a:xfrm>
            <a:prstGeom prst="homePlate">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x-none"/>
            </a:p>
          </p:txBody>
        </p:sp>
        <p:pic>
          <p:nvPicPr>
            <p:cNvPr id="22" name="Picture 21" descr="A person wearing a pink scarf&#10;&#10;Description automatically generated">
              <a:extLst>
                <a:ext uri="{FF2B5EF4-FFF2-40B4-BE49-F238E27FC236}">
                  <a16:creationId xmlns:a16="http://schemas.microsoft.com/office/drawing/2014/main" id="{45D9B75E-D45D-A703-7B94-7C1BF2DB7B5D}"/>
                </a:ext>
              </a:extLst>
            </p:cNvPr>
            <p:cNvPicPr>
              <a:picLocks noChangeAspect="1"/>
            </p:cNvPicPr>
            <p:nvPr/>
          </p:nvPicPr>
          <p:blipFill rotWithShape="1">
            <a:blip r:embed="rId3"/>
            <a:srcRect l="17915" t="8332" r="9679" b="43975"/>
            <a:stretch/>
          </p:blipFill>
          <p:spPr>
            <a:xfrm>
              <a:off x="488302" y="917091"/>
              <a:ext cx="2867332" cy="2834758"/>
            </a:xfrm>
            <a:prstGeom prst="ellipse">
              <a:avLst/>
            </a:prstGeom>
            <a:grpFill/>
            <a:ln>
              <a:noFill/>
            </a:ln>
            <a:effectLst>
              <a:softEdge rad="112500"/>
            </a:effectLst>
          </p:spPr>
        </p:pic>
      </p:grpSp>
      <p:grpSp>
        <p:nvGrpSpPr>
          <p:cNvPr id="7" name="Group 6">
            <a:extLst>
              <a:ext uri="{FF2B5EF4-FFF2-40B4-BE49-F238E27FC236}">
                <a16:creationId xmlns:a16="http://schemas.microsoft.com/office/drawing/2014/main" id="{BF08BB27-FD47-16E8-F89A-0DF4818BE577}"/>
              </a:ext>
            </a:extLst>
          </p:cNvPr>
          <p:cNvGrpSpPr/>
          <p:nvPr/>
        </p:nvGrpSpPr>
        <p:grpSpPr>
          <a:xfrm>
            <a:off x="-4186055" y="0"/>
            <a:ext cx="4934944" cy="6858000"/>
            <a:chOff x="4010497" y="-1"/>
            <a:chExt cx="4934944" cy="6858000"/>
          </a:xfrm>
        </p:grpSpPr>
        <p:grpSp>
          <p:nvGrpSpPr>
            <p:cNvPr id="25" name="Group 24">
              <a:extLst>
                <a:ext uri="{FF2B5EF4-FFF2-40B4-BE49-F238E27FC236}">
                  <a16:creationId xmlns:a16="http://schemas.microsoft.com/office/drawing/2014/main" id="{E03F094A-46DD-8478-3EAE-327B64770E9F}"/>
                </a:ext>
              </a:extLst>
            </p:cNvPr>
            <p:cNvGrpSpPr/>
            <p:nvPr/>
          </p:nvGrpSpPr>
          <p:grpSpPr>
            <a:xfrm>
              <a:off x="4010497" y="-1"/>
              <a:ext cx="4934944" cy="6858000"/>
              <a:chOff x="3995803" y="0"/>
              <a:chExt cx="4924964" cy="6976996"/>
            </a:xfrm>
          </p:grpSpPr>
          <p:sp>
            <p:nvSpPr>
              <p:cNvPr id="26" name="Rectangle 25">
                <a:extLst>
                  <a:ext uri="{FF2B5EF4-FFF2-40B4-BE49-F238E27FC236}">
                    <a16:creationId xmlns:a16="http://schemas.microsoft.com/office/drawing/2014/main" id="{A6E6E1E3-D22E-C30A-BCF8-5EFD7D9C7647}"/>
                  </a:ext>
                </a:extLst>
              </p:cNvPr>
              <p:cNvSpPr/>
              <p:nvPr/>
            </p:nvSpPr>
            <p:spPr>
              <a:xfrm>
                <a:off x="3995803" y="0"/>
                <a:ext cx="4171167" cy="6976996"/>
              </a:xfrm>
              <a:prstGeom prst="rect">
                <a:avLst/>
              </a:prstGeom>
              <a:solidFill>
                <a:schemeClr val="accent1">
                  <a:alpha val="36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x-none" dirty="0"/>
              </a:p>
            </p:txBody>
          </p:sp>
          <p:sp>
            <p:nvSpPr>
              <p:cNvPr id="27" name="Text Placeholder 8">
                <a:extLst>
                  <a:ext uri="{FF2B5EF4-FFF2-40B4-BE49-F238E27FC236}">
                    <a16:creationId xmlns:a16="http://schemas.microsoft.com/office/drawing/2014/main" id="{A5F5FFDB-F764-D79B-ED13-7746ECD18DC8}"/>
                  </a:ext>
                </a:extLst>
              </p:cNvPr>
              <p:cNvSpPr txBox="1">
                <a:spLocks/>
              </p:cNvSpPr>
              <p:nvPr/>
            </p:nvSpPr>
            <p:spPr>
              <a:xfrm>
                <a:off x="4407062" y="4019530"/>
                <a:ext cx="3352881" cy="4978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M.S.M Shazny </a:t>
                </a:r>
                <a:r>
                  <a:rPr lang="en-US" b="1" dirty="0">
                    <a:solidFill>
                      <a:srgbClr val="401918"/>
                    </a:solidFill>
                    <a:latin typeface="Times New Roman" panose="02020603050405020304" pitchFamily="18" charset="0"/>
                    <a:cs typeface="Times New Roman" panose="02020603050405020304" pitchFamily="18" charset="0"/>
                  </a:rPr>
                  <a:t>IT21173622</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29" name="Pentagon 28">
                <a:extLst>
                  <a:ext uri="{FF2B5EF4-FFF2-40B4-BE49-F238E27FC236}">
                    <a16:creationId xmlns:a16="http://schemas.microsoft.com/office/drawing/2014/main" id="{FB892A40-D90A-CF36-348D-B7A9C8BC1431}"/>
                  </a:ext>
                </a:extLst>
              </p:cNvPr>
              <p:cNvSpPr/>
              <p:nvPr/>
            </p:nvSpPr>
            <p:spPr>
              <a:xfrm>
                <a:off x="8131628" y="1304120"/>
                <a:ext cx="789139" cy="438411"/>
              </a:xfrm>
              <a:prstGeom prst="homePlate">
                <a:avLst/>
              </a:prstGeom>
              <a:solidFill>
                <a:schemeClr val="accent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x-none"/>
              </a:p>
            </p:txBody>
          </p:sp>
        </p:grpSp>
        <p:pic>
          <p:nvPicPr>
            <p:cNvPr id="3" name="Picture 2" descr="A person standing in a room with computers&#10;&#10;Description automatically generated">
              <a:extLst>
                <a:ext uri="{FF2B5EF4-FFF2-40B4-BE49-F238E27FC236}">
                  <a16:creationId xmlns:a16="http://schemas.microsoft.com/office/drawing/2014/main" id="{33D5ED93-1AA7-F76F-551A-9A0E5B5C3BB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7200"/>
                      </a14:imgEffect>
                    </a14:imgLayer>
                  </a14:imgProps>
                </a:ext>
              </a:extLst>
            </a:blip>
            <a:srcRect l="22255" t="15528" r="30955" b="23292"/>
            <a:stretch/>
          </p:blipFill>
          <p:spPr>
            <a:xfrm>
              <a:off x="4717956" y="920076"/>
              <a:ext cx="2917832" cy="2861361"/>
            </a:xfrm>
            <a:prstGeom prst="ellipse">
              <a:avLst/>
            </a:prstGeom>
            <a:ln>
              <a:noFill/>
            </a:ln>
            <a:effectLst>
              <a:softEdge rad="112500"/>
            </a:effectLst>
          </p:spPr>
        </p:pic>
      </p:grpSp>
      <p:sp>
        <p:nvSpPr>
          <p:cNvPr id="36" name="TextBox 35">
            <a:extLst>
              <a:ext uri="{FF2B5EF4-FFF2-40B4-BE49-F238E27FC236}">
                <a16:creationId xmlns:a16="http://schemas.microsoft.com/office/drawing/2014/main" id="{34D75321-CA2E-0C2F-B626-C27FEC0C2E03}"/>
              </a:ext>
            </a:extLst>
          </p:cNvPr>
          <p:cNvSpPr txBox="1"/>
          <p:nvPr/>
        </p:nvSpPr>
        <p:spPr>
          <a:xfrm>
            <a:off x="2781859" y="1740657"/>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Team Members</a:t>
            </a:r>
          </a:p>
        </p:txBody>
      </p:sp>
      <p:grpSp>
        <p:nvGrpSpPr>
          <p:cNvPr id="8" name="Group 7">
            <a:extLst>
              <a:ext uri="{FF2B5EF4-FFF2-40B4-BE49-F238E27FC236}">
                <a16:creationId xmlns:a16="http://schemas.microsoft.com/office/drawing/2014/main" id="{4EEF766C-47D7-D156-EDE0-81A91C1DC03E}"/>
              </a:ext>
            </a:extLst>
          </p:cNvPr>
          <p:cNvGrpSpPr/>
          <p:nvPr/>
        </p:nvGrpSpPr>
        <p:grpSpPr>
          <a:xfrm>
            <a:off x="-4078331" y="-25796"/>
            <a:ext cx="4803963" cy="6858001"/>
            <a:chOff x="8195057" y="-2"/>
            <a:chExt cx="4803963" cy="6858001"/>
          </a:xfrm>
        </p:grpSpPr>
        <p:grpSp>
          <p:nvGrpSpPr>
            <p:cNvPr id="30" name="Group 29">
              <a:extLst>
                <a:ext uri="{FF2B5EF4-FFF2-40B4-BE49-F238E27FC236}">
                  <a16:creationId xmlns:a16="http://schemas.microsoft.com/office/drawing/2014/main" id="{1DE370DC-9445-2EC8-9E0A-2C5B76E18C0C}"/>
                </a:ext>
              </a:extLst>
            </p:cNvPr>
            <p:cNvGrpSpPr/>
            <p:nvPr/>
          </p:nvGrpSpPr>
          <p:grpSpPr>
            <a:xfrm>
              <a:off x="8195057" y="-2"/>
              <a:ext cx="4803963" cy="6858001"/>
              <a:chOff x="8166970" y="-1"/>
              <a:chExt cx="4938805" cy="6976995"/>
            </a:xfrm>
            <a:solidFill>
              <a:schemeClr val="accent1">
                <a:alpha val="36000"/>
              </a:schemeClr>
            </a:solidFill>
          </p:grpSpPr>
          <p:sp>
            <p:nvSpPr>
              <p:cNvPr id="32" name="Text Placeholder 8">
                <a:extLst>
                  <a:ext uri="{FF2B5EF4-FFF2-40B4-BE49-F238E27FC236}">
                    <a16:creationId xmlns:a16="http://schemas.microsoft.com/office/drawing/2014/main" id="{AA62D1C9-0C21-C480-45AA-07DC1BAA7AC1}"/>
                  </a:ext>
                </a:extLst>
              </p:cNvPr>
              <p:cNvSpPr txBox="1">
                <a:spLocks/>
              </p:cNvSpPr>
              <p:nvPr/>
            </p:nvSpPr>
            <p:spPr>
              <a:xfrm>
                <a:off x="8639938" y="4019529"/>
                <a:ext cx="3452271"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Z.F.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Sahla</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IT21159558</a:t>
                </a:r>
              </a:p>
            </p:txBody>
          </p:sp>
          <p:sp>
            <p:nvSpPr>
              <p:cNvPr id="34" name="Pentagon 33">
                <a:extLst>
                  <a:ext uri="{FF2B5EF4-FFF2-40B4-BE49-F238E27FC236}">
                    <a16:creationId xmlns:a16="http://schemas.microsoft.com/office/drawing/2014/main" id="{F386C306-EB41-26DD-C779-C17AF05912F4}"/>
                  </a:ext>
                </a:extLst>
              </p:cNvPr>
              <p:cNvSpPr/>
              <p:nvPr/>
            </p:nvSpPr>
            <p:spPr>
              <a:xfrm>
                <a:off x="12316636" y="2149777"/>
                <a:ext cx="789139" cy="438411"/>
              </a:xfrm>
              <a:prstGeom prst="homePlate">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sp>
            <p:nvSpPr>
              <p:cNvPr id="31" name="Rectangle 30">
                <a:extLst>
                  <a:ext uri="{FF2B5EF4-FFF2-40B4-BE49-F238E27FC236}">
                    <a16:creationId xmlns:a16="http://schemas.microsoft.com/office/drawing/2014/main" id="{46FDF1EB-14F3-50A4-36FD-3B78A8FD3DAE}"/>
                  </a:ext>
                </a:extLst>
              </p:cNvPr>
              <p:cNvSpPr/>
              <p:nvPr/>
            </p:nvSpPr>
            <p:spPr>
              <a:xfrm>
                <a:off x="8166970" y="-1"/>
                <a:ext cx="4171167" cy="6976995"/>
              </a:xfrm>
              <a:prstGeom prst="rect">
                <a:avLst/>
              </a:prstGeom>
              <a:grpFill/>
              <a:ln>
                <a:solidFill>
                  <a:srgbClr val="C88E98"/>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grpSp>
        <p:pic>
          <p:nvPicPr>
            <p:cNvPr id="5" name="Picture 4" descr="A person standing in front of a store&#10;&#10;Description automatically generated">
              <a:extLst>
                <a:ext uri="{FF2B5EF4-FFF2-40B4-BE49-F238E27FC236}">
                  <a16:creationId xmlns:a16="http://schemas.microsoft.com/office/drawing/2014/main" id="{14889DEC-798F-E29B-D802-811E58E33D48}"/>
                </a:ext>
              </a:extLst>
            </p:cNvPr>
            <p:cNvPicPr>
              <a:picLocks noChangeAspect="1"/>
            </p:cNvPicPr>
            <p:nvPr/>
          </p:nvPicPr>
          <p:blipFill>
            <a:blip r:embed="rId6"/>
            <a:srcRect l="44661" t="28038" r="8616" b="36920"/>
            <a:stretch/>
          </p:blipFill>
          <p:spPr>
            <a:xfrm>
              <a:off x="8884597" y="920076"/>
              <a:ext cx="2899047" cy="2898978"/>
            </a:xfrm>
            <a:prstGeom prst="ellipse">
              <a:avLst/>
            </a:prstGeom>
            <a:ln>
              <a:noFill/>
            </a:ln>
            <a:effectLst>
              <a:softEdge rad="112500"/>
            </a:effectLst>
          </p:spPr>
        </p:pic>
      </p:grpSp>
      <p:sp>
        <p:nvSpPr>
          <p:cNvPr id="2" name="Subtitle 11" descr="subtitle">
            <a:extLst>
              <a:ext uri="{FF2B5EF4-FFF2-40B4-BE49-F238E27FC236}">
                <a16:creationId xmlns:a16="http://schemas.microsoft.com/office/drawing/2014/main" id="{298C1F07-E479-9537-0D0E-873B574F5761}"/>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x-none"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4" name="Google Shape;714;p34">
            <a:extLst>
              <a:ext uri="{FF2B5EF4-FFF2-40B4-BE49-F238E27FC236}">
                <a16:creationId xmlns:a16="http://schemas.microsoft.com/office/drawing/2014/main" id="{42108434-BF48-DB8B-567C-39BC75116265}"/>
              </a:ext>
            </a:extLst>
          </p:cNvPr>
          <p:cNvGrpSpPr/>
          <p:nvPr/>
        </p:nvGrpSpPr>
        <p:grpSpPr>
          <a:xfrm>
            <a:off x="-3740" y="6448499"/>
            <a:ext cx="9093000" cy="409500"/>
            <a:chOff x="25500" y="4672450"/>
            <a:chExt cx="9093000" cy="409500"/>
          </a:xfrm>
        </p:grpSpPr>
        <p:sp>
          <p:nvSpPr>
            <p:cNvPr id="6" name="Google Shape;715;p34">
              <a:extLst>
                <a:ext uri="{FF2B5EF4-FFF2-40B4-BE49-F238E27FC236}">
                  <a16:creationId xmlns:a16="http://schemas.microsoft.com/office/drawing/2014/main" id="{23AAF2F6-A4E4-3D63-A6C7-AA526CED8FC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716;p34">
              <a:extLst>
                <a:ext uri="{FF2B5EF4-FFF2-40B4-BE49-F238E27FC236}">
                  <a16:creationId xmlns:a16="http://schemas.microsoft.com/office/drawing/2014/main" id="{092E3405-176B-1413-43E3-51A9788CD267}"/>
                </a:ext>
              </a:extLst>
            </p:cNvPr>
            <p:cNvPicPr preferRelativeResize="0"/>
            <p:nvPr/>
          </p:nvPicPr>
          <p:blipFill>
            <a:blip r:embed="rId7">
              <a:alphaModFix/>
            </a:blip>
            <a:stretch>
              <a:fillRect/>
            </a:stretch>
          </p:blipFill>
          <p:spPr>
            <a:xfrm>
              <a:off x="112675" y="4724037"/>
              <a:ext cx="1777299" cy="306325"/>
            </a:xfrm>
            <a:prstGeom prst="rect">
              <a:avLst/>
            </a:prstGeom>
            <a:noFill/>
            <a:ln>
              <a:noFill/>
            </a:ln>
          </p:spPr>
        </p:pic>
      </p:grpSp>
      <p:sp>
        <p:nvSpPr>
          <p:cNvPr id="11" name="TextBox 10">
            <a:extLst>
              <a:ext uri="{FF2B5EF4-FFF2-40B4-BE49-F238E27FC236}">
                <a16:creationId xmlns:a16="http://schemas.microsoft.com/office/drawing/2014/main" id="{C8599A1F-D9D0-F21A-FE89-10F9296F6853}"/>
              </a:ext>
            </a:extLst>
          </p:cNvPr>
          <p:cNvSpPr txBox="1"/>
          <p:nvPr/>
        </p:nvSpPr>
        <p:spPr>
          <a:xfrm>
            <a:off x="3285795" y="3075792"/>
            <a:ext cx="6192688" cy="1224135"/>
          </a:xfrm>
          <a:prstGeom prst="rect">
            <a:avLst/>
          </a:prstGeom>
        </p:spPr>
        <p:txBody>
          <a:bodyPr vert="horz" lIns="91440" tIns="45720" rIns="91440" bIns="45720" rtlCol="0">
            <a:noAutofit/>
          </a:bodyPr>
          <a:lstStyle/>
          <a:p>
            <a:pPr marL="285750" indent="-285750">
              <a:spcBef>
                <a:spcPct val="20000"/>
              </a:spcBef>
              <a:buFont typeface="Wingdings" pitchFamily="2" charset="2"/>
              <a:buChar char="v"/>
            </a:pPr>
            <a:endParaRPr lang="en-GB" dirty="0">
              <a:effectLst/>
              <a:highlight>
                <a:srgbClr val="FFFFFF"/>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3420C1E-B9C0-97F5-2C4A-81846E3B092C}"/>
              </a:ext>
            </a:extLst>
          </p:cNvPr>
          <p:cNvSpPr txBox="1"/>
          <p:nvPr/>
        </p:nvSpPr>
        <p:spPr>
          <a:xfrm>
            <a:off x="242454" y="4795593"/>
            <a:ext cx="8188036" cy="1034129"/>
          </a:xfrm>
          <a:prstGeom prst="rect">
            <a:avLst/>
          </a:prstGeom>
          <a:noFill/>
        </p:spPr>
        <p:txBody>
          <a:bodyPr wrap="square">
            <a:spAutoFit/>
          </a:bodyPr>
          <a:lstStyle/>
          <a:p>
            <a:pPr marL="285750" indent="-285750">
              <a:spcBef>
                <a:spcPct val="20000"/>
              </a:spcBef>
              <a:buFont typeface="Wingdings" pitchFamily="2" charset="2"/>
              <a:buChar char="v"/>
            </a:pPr>
            <a:r>
              <a:rPr lang="en-US" b="1" kern="1200" dirty="0">
                <a:solidFill>
                  <a:srgbClr val="401918"/>
                </a:solidFill>
                <a:latin typeface="Times New Roman" panose="02020603050405020304" pitchFamily="18" charset="0"/>
                <a:cs typeface="Times New Roman" panose="02020603050405020304" pitchFamily="18" charset="0"/>
              </a:rPr>
              <a:t>Supervisor – </a:t>
            </a:r>
            <a:r>
              <a:rPr lang="en-US" kern="1200" dirty="0">
                <a:solidFill>
                  <a:srgbClr val="401918"/>
                </a:solidFill>
                <a:latin typeface="Times New Roman" panose="02020603050405020304" pitchFamily="18" charset="0"/>
                <a:cs typeface="Times New Roman" panose="02020603050405020304" pitchFamily="18" charset="0"/>
              </a:rPr>
              <a:t>Ms. </a:t>
            </a:r>
            <a:r>
              <a:rPr lang="en-US" kern="1200" dirty="0" err="1">
                <a:solidFill>
                  <a:srgbClr val="401918"/>
                </a:solidFill>
                <a:latin typeface="Times New Roman" panose="02020603050405020304" pitchFamily="18" charset="0"/>
                <a:cs typeface="Times New Roman" panose="02020603050405020304" pitchFamily="18" charset="0"/>
              </a:rPr>
              <a:t>Thamali</a:t>
            </a:r>
            <a:r>
              <a:rPr lang="en-US" kern="1200" dirty="0">
                <a:solidFill>
                  <a:srgbClr val="401918"/>
                </a:solidFill>
                <a:latin typeface="Times New Roman" panose="02020603050405020304" pitchFamily="18" charset="0"/>
                <a:cs typeface="Times New Roman" panose="02020603050405020304" pitchFamily="18" charset="0"/>
              </a:rPr>
              <a:t> </a:t>
            </a:r>
            <a:r>
              <a:rPr lang="en-GB" sz="1800" dirty="0" err="1">
                <a:solidFill>
                  <a:srgbClr val="401918"/>
                </a:solidFill>
                <a:effectLst/>
                <a:highlight>
                  <a:srgbClr val="FFFFFF"/>
                </a:highlight>
                <a:latin typeface="Times New Roman" panose="02020603050405020304" pitchFamily="18" charset="0"/>
                <a:cs typeface="Times New Roman" panose="02020603050405020304" pitchFamily="18" charset="0"/>
              </a:rPr>
              <a:t>Kelegama</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 </a:t>
            </a:r>
            <a:endParaRPr lang="en-US" kern="1200" dirty="0">
              <a:solidFill>
                <a:srgbClr val="401918"/>
              </a:solidFill>
              <a:latin typeface="Times New Roman" panose="02020603050405020304" pitchFamily="18" charset="0"/>
              <a:cs typeface="Times New Roman" panose="02020603050405020304" pitchFamily="18" charset="0"/>
            </a:endParaRPr>
          </a:p>
          <a:p>
            <a:pPr marL="285750" indent="-285750">
              <a:spcBef>
                <a:spcPct val="20000"/>
              </a:spcBef>
              <a:buFont typeface="Wingdings" pitchFamily="2" charset="2"/>
              <a:buChar char="v"/>
            </a:pPr>
            <a:r>
              <a:rPr lang="en-US" b="1" kern="1200" dirty="0">
                <a:solidFill>
                  <a:srgbClr val="401918"/>
                </a:solidFill>
                <a:latin typeface="Times New Roman" panose="02020603050405020304" pitchFamily="18" charset="0"/>
                <a:cs typeface="Times New Roman" panose="02020603050405020304" pitchFamily="18" charset="0"/>
              </a:rPr>
              <a:t>Co- Supervisor – </a:t>
            </a:r>
            <a:r>
              <a:rPr lang="en-US" kern="1200" dirty="0">
                <a:solidFill>
                  <a:srgbClr val="401918"/>
                </a:solidFill>
                <a:latin typeface="Times New Roman" panose="02020603050405020304" pitchFamily="18" charset="0"/>
                <a:cs typeface="Times New Roman" panose="02020603050405020304" pitchFamily="18" charset="0"/>
              </a:rPr>
              <a:t>Ms. </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Vindhya </a:t>
            </a:r>
            <a:r>
              <a:rPr lang="en-GB" sz="1800" dirty="0" err="1">
                <a:solidFill>
                  <a:srgbClr val="401918"/>
                </a:solidFill>
                <a:effectLst/>
                <a:highlight>
                  <a:srgbClr val="FFFFFF"/>
                </a:highlight>
                <a:latin typeface="Times New Roman" panose="02020603050405020304" pitchFamily="18" charset="0"/>
                <a:cs typeface="Times New Roman" panose="02020603050405020304" pitchFamily="18" charset="0"/>
              </a:rPr>
              <a:t>Kalapuge</a:t>
            </a:r>
            <a:endPar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endParaRPr>
          </a:p>
          <a:p>
            <a:pPr marL="285750" indent="-285750">
              <a:spcBef>
                <a:spcPct val="20000"/>
              </a:spcBef>
              <a:buFont typeface="Wingdings" pitchFamily="2" charset="2"/>
              <a:buChar char="v"/>
            </a:pPr>
            <a:r>
              <a:rPr lang="en-GB" b="1" dirty="0">
                <a:solidFill>
                  <a:srgbClr val="401918"/>
                </a:solidFill>
                <a:highlight>
                  <a:srgbClr val="FFFFFF"/>
                </a:highlight>
                <a:latin typeface="Times New Roman" panose="02020603050405020304" pitchFamily="18" charset="0"/>
                <a:cs typeface="Times New Roman" panose="02020603050405020304" pitchFamily="18" charset="0"/>
              </a:rPr>
              <a:t>External Supervisor </a:t>
            </a:r>
            <a:r>
              <a:rPr lang="en-GB" dirty="0">
                <a:solidFill>
                  <a:srgbClr val="401918"/>
                </a:solidFill>
                <a:highlight>
                  <a:srgbClr val="FFFFFF"/>
                </a:highlight>
                <a:latin typeface="Times New Roman" panose="02020603050405020304" pitchFamily="18" charset="0"/>
                <a:cs typeface="Times New Roman" panose="02020603050405020304" pitchFamily="18" charset="0"/>
              </a:rPr>
              <a:t>– Ms. </a:t>
            </a:r>
            <a:r>
              <a:rPr lang="en-GB" sz="1800" dirty="0">
                <a:solidFill>
                  <a:srgbClr val="401918"/>
                </a:solidFill>
                <a:effectLst/>
                <a:highlight>
                  <a:srgbClr val="FFFFFF"/>
                </a:highlight>
                <a:latin typeface="Calibri" panose="020F0502020204030204" pitchFamily="34" charset="0"/>
              </a:rPr>
              <a:t>Fathima Roshan </a:t>
            </a:r>
            <a:r>
              <a:rPr lang="en-GB" sz="1800" dirty="0" err="1">
                <a:solidFill>
                  <a:srgbClr val="401918"/>
                </a:solidFill>
                <a:effectLst/>
                <a:highlight>
                  <a:srgbClr val="FFFFFF"/>
                </a:highlight>
                <a:latin typeface="Calibri" panose="020F0502020204030204" pitchFamily="34" charset="0"/>
              </a:rPr>
              <a:t>Shafeedha</a:t>
            </a:r>
            <a:r>
              <a:rPr lang="en-GB" sz="1800" dirty="0">
                <a:solidFill>
                  <a:srgbClr val="401918"/>
                </a:solidFill>
                <a:effectLst/>
                <a:highlight>
                  <a:srgbClr val="FFFFFF"/>
                </a:highlight>
                <a:latin typeface="Calibri" panose="020F0502020204030204" pitchFamily="34" charset="0"/>
              </a:rPr>
              <a:t> </a:t>
            </a:r>
            <a:r>
              <a:rPr lang="en-GB" dirty="0">
                <a:solidFill>
                  <a:srgbClr val="401918"/>
                </a:solidFill>
                <a:highlight>
                  <a:srgbClr val="FFFFFF"/>
                </a:highlight>
              </a:rPr>
              <a:t>Rizan</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 </a:t>
            </a:r>
            <a:endParaRPr lang="en-GB" dirty="0">
              <a:solidFill>
                <a:srgbClr val="401918"/>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6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C7966-7920-3710-4327-EAED6B127B09}"/>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F4FFF946-B078-DF40-5025-81ACB15CF01D}"/>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050F8614-EDF7-019F-586B-8708D3486DB7}"/>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FE7A13D0-99B2-B802-05EA-504E06539B5E}"/>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5179F296-C2F7-40F3-E8B2-2CED1D19656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sz="1100" b="1" dirty="0">
                <a:solidFill>
                  <a:schemeClr val="tx1"/>
                </a:solidFill>
              </a:endParaRPr>
            </a:p>
          </p:txBody>
        </p:sp>
      </p:grpSp>
      <p:sp>
        <p:nvSpPr>
          <p:cNvPr id="19" name="TextBox 18">
            <a:extLst>
              <a:ext uri="{FF2B5EF4-FFF2-40B4-BE49-F238E27FC236}">
                <a16:creationId xmlns:a16="http://schemas.microsoft.com/office/drawing/2014/main" id="{26F406FA-1AE4-9F6B-5C94-BADBE64D9B29}"/>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Data Preprocessing</a:t>
            </a:r>
          </a:p>
        </p:txBody>
      </p:sp>
      <p:grpSp>
        <p:nvGrpSpPr>
          <p:cNvPr id="4" name="Group 3">
            <a:extLst>
              <a:ext uri="{FF2B5EF4-FFF2-40B4-BE49-F238E27FC236}">
                <a16:creationId xmlns:a16="http://schemas.microsoft.com/office/drawing/2014/main" id="{B96E77F1-3128-4BFA-2C36-8B8C019CDBD5}"/>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4F254F56-F47D-5BC2-D245-5D5F596E85AA}"/>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6594653-FF82-B592-54A5-5A355126BD9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3697C209-C668-F9B3-BD41-AAEF835DDF7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83B765EA-06EC-166C-2FF9-5302F0AA725E}"/>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17D03215-9C7B-2277-A129-22318BDC0A29}"/>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
        <p:nvSpPr>
          <p:cNvPr id="18" name="TextBox 17">
            <a:extLst>
              <a:ext uri="{FF2B5EF4-FFF2-40B4-BE49-F238E27FC236}">
                <a16:creationId xmlns:a16="http://schemas.microsoft.com/office/drawing/2014/main" id="{6933916A-D4A3-E5C3-86BA-4D1AB22E6B15}"/>
              </a:ext>
            </a:extLst>
          </p:cNvPr>
          <p:cNvSpPr txBox="1"/>
          <p:nvPr/>
        </p:nvSpPr>
        <p:spPr>
          <a:xfrm>
            <a:off x="2656157" y="4376305"/>
            <a:ext cx="3501953" cy="253916"/>
          </a:xfrm>
          <a:prstGeom prst="rect">
            <a:avLst/>
          </a:prstGeom>
          <a:noFill/>
        </p:spPr>
        <p:txBody>
          <a:bodyPr wrap="square" rtlCol="0">
            <a:spAutoFit/>
          </a:bodyPr>
          <a:lstStyle/>
          <a:p>
            <a:pPr algn="ctr"/>
            <a:r>
              <a:rPr lang="en-GB" sz="1050" b="1" dirty="0">
                <a:solidFill>
                  <a:schemeClr val="tx1"/>
                </a:solidFill>
              </a:rPr>
              <a:t>Isolation Forest (Machine Learning Algorithm for Outliers)</a:t>
            </a:r>
          </a:p>
        </p:txBody>
      </p:sp>
      <p:pic>
        <p:nvPicPr>
          <p:cNvPr id="21" name="Picture 20" descr="A screen shot of a computer&#10;&#10;Description automatically generated">
            <a:extLst>
              <a:ext uri="{FF2B5EF4-FFF2-40B4-BE49-F238E27FC236}">
                <a16:creationId xmlns:a16="http://schemas.microsoft.com/office/drawing/2014/main" id="{448C2D25-DB46-1D59-1E8D-B32DDF296DAA}"/>
              </a:ext>
            </a:extLst>
          </p:cNvPr>
          <p:cNvPicPr>
            <a:picLocks noChangeAspect="1"/>
          </p:cNvPicPr>
          <p:nvPr/>
        </p:nvPicPr>
        <p:blipFill>
          <a:blip r:embed="rId4"/>
          <a:srcRect l="7003" t="19945" r="38656" b="13604"/>
          <a:stretch/>
        </p:blipFill>
        <p:spPr>
          <a:xfrm>
            <a:off x="2656157" y="1601843"/>
            <a:ext cx="3621665" cy="2767956"/>
          </a:xfrm>
          <a:prstGeom prst="rect">
            <a:avLst/>
          </a:prstGeom>
        </p:spPr>
      </p:pic>
      <p:pic>
        <p:nvPicPr>
          <p:cNvPr id="27" name="Picture 26" descr="A graph showing different colored lines&#10;&#10;Description automatically generated">
            <a:extLst>
              <a:ext uri="{FF2B5EF4-FFF2-40B4-BE49-F238E27FC236}">
                <a16:creationId xmlns:a16="http://schemas.microsoft.com/office/drawing/2014/main" id="{7BA6A69D-FE86-CA01-D502-76E1D181F6BF}"/>
              </a:ext>
            </a:extLst>
          </p:cNvPr>
          <p:cNvPicPr>
            <a:picLocks noChangeAspect="1"/>
          </p:cNvPicPr>
          <p:nvPr/>
        </p:nvPicPr>
        <p:blipFill>
          <a:blip r:embed="rId5"/>
          <a:stretch>
            <a:fillRect/>
          </a:stretch>
        </p:blipFill>
        <p:spPr>
          <a:xfrm>
            <a:off x="6510371" y="4185630"/>
            <a:ext cx="2774306" cy="1892573"/>
          </a:xfrm>
          <a:prstGeom prst="rect">
            <a:avLst/>
          </a:prstGeom>
        </p:spPr>
      </p:pic>
      <p:pic>
        <p:nvPicPr>
          <p:cNvPr id="32" name="Picture 31" descr="A graph of different colored lines&#10;&#10;Description automatically generated with medium confidence">
            <a:extLst>
              <a:ext uri="{FF2B5EF4-FFF2-40B4-BE49-F238E27FC236}">
                <a16:creationId xmlns:a16="http://schemas.microsoft.com/office/drawing/2014/main" id="{D7F40971-56C7-A894-152E-6A355C352D9D}"/>
              </a:ext>
            </a:extLst>
          </p:cNvPr>
          <p:cNvPicPr>
            <a:picLocks noChangeAspect="1"/>
          </p:cNvPicPr>
          <p:nvPr/>
        </p:nvPicPr>
        <p:blipFill>
          <a:blip r:embed="rId6"/>
          <a:stretch>
            <a:fillRect/>
          </a:stretch>
        </p:blipFill>
        <p:spPr>
          <a:xfrm>
            <a:off x="6401085" y="1599275"/>
            <a:ext cx="2773060" cy="1878927"/>
          </a:xfrm>
          <a:prstGeom prst="rect">
            <a:avLst/>
          </a:prstGeom>
        </p:spPr>
      </p:pic>
      <p:sp>
        <p:nvSpPr>
          <p:cNvPr id="35" name="TextBox 34">
            <a:extLst>
              <a:ext uri="{FF2B5EF4-FFF2-40B4-BE49-F238E27FC236}">
                <a16:creationId xmlns:a16="http://schemas.microsoft.com/office/drawing/2014/main" id="{F18CAF0D-5934-3867-D205-A5C72722A1C7}"/>
              </a:ext>
            </a:extLst>
          </p:cNvPr>
          <p:cNvSpPr txBox="1"/>
          <p:nvPr/>
        </p:nvSpPr>
        <p:spPr>
          <a:xfrm>
            <a:off x="6641529" y="3581663"/>
            <a:ext cx="2532616" cy="577081"/>
          </a:xfrm>
          <a:prstGeom prst="rect">
            <a:avLst/>
          </a:prstGeom>
          <a:noFill/>
        </p:spPr>
        <p:txBody>
          <a:bodyPr wrap="square" rtlCol="0">
            <a:spAutoFit/>
          </a:bodyPr>
          <a:lstStyle/>
          <a:p>
            <a:r>
              <a:rPr lang="en-GB" sz="1050" b="1" dirty="0">
                <a:solidFill>
                  <a:schemeClr val="tx1"/>
                </a:solidFill>
              </a:rPr>
              <a:t>Number of </a:t>
            </a:r>
            <a:r>
              <a:rPr lang="en-GB" sz="1050" b="1" dirty="0" err="1">
                <a:solidFill>
                  <a:schemeClr val="tx1"/>
                </a:solidFill>
              </a:rPr>
              <a:t>eliment</a:t>
            </a:r>
            <a:r>
              <a:rPr lang="en-GB" sz="1050" b="1" dirty="0">
                <a:solidFill>
                  <a:schemeClr val="tx1"/>
                </a:solidFill>
              </a:rPr>
              <a:t> in N : 1486</a:t>
            </a:r>
          </a:p>
          <a:p>
            <a:r>
              <a:rPr lang="en-GB" sz="1050" b="1" dirty="0">
                <a:solidFill>
                  <a:schemeClr val="tx1"/>
                </a:solidFill>
              </a:rPr>
              <a:t>Number of outliers in N : 297</a:t>
            </a:r>
          </a:p>
          <a:p>
            <a:r>
              <a:rPr lang="en-GB" sz="1050" b="1" dirty="0">
                <a:solidFill>
                  <a:schemeClr val="tx1"/>
                </a:solidFill>
              </a:rPr>
              <a:t>Number of Non outliers in N : 1189</a:t>
            </a:r>
          </a:p>
        </p:txBody>
      </p:sp>
      <p:pic>
        <p:nvPicPr>
          <p:cNvPr id="37" name="Picture 36" descr="A screenshot of a computer&#10;&#10;Description automatically generated">
            <a:extLst>
              <a:ext uri="{FF2B5EF4-FFF2-40B4-BE49-F238E27FC236}">
                <a16:creationId xmlns:a16="http://schemas.microsoft.com/office/drawing/2014/main" id="{8F855B2F-438F-4C0F-347F-3F20DAF481CE}"/>
              </a:ext>
            </a:extLst>
          </p:cNvPr>
          <p:cNvPicPr>
            <a:picLocks noChangeAspect="1"/>
          </p:cNvPicPr>
          <p:nvPr/>
        </p:nvPicPr>
        <p:blipFill>
          <a:blip r:embed="rId7"/>
          <a:srcRect l="7022" t="34826" r="33492" b="28958"/>
          <a:stretch/>
        </p:blipFill>
        <p:spPr>
          <a:xfrm>
            <a:off x="2656157" y="4687924"/>
            <a:ext cx="3621665" cy="1378060"/>
          </a:xfrm>
          <a:prstGeom prst="rect">
            <a:avLst/>
          </a:prstGeom>
        </p:spPr>
      </p:pic>
    </p:spTree>
    <p:extLst>
      <p:ext uri="{BB962C8B-B14F-4D97-AF65-F5344CB8AC3E}">
        <p14:creationId xmlns:p14="http://schemas.microsoft.com/office/powerpoint/2010/main" val="11517596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09CD8-3C7A-179B-8ABE-EF8D0B9B8DF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E4B6E9DF-CD86-AF18-5B42-2A9EC40E6A64}"/>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7A22DABC-429F-40F8-8B4A-849E391DBF5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59203772-17DC-80E0-3E8E-B1EAE0622CD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E77EA383-2179-B8B8-1397-F3162A365E94}"/>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t>
              </a:r>
              <a:endParaRPr lang="x-none"/>
            </a:p>
          </p:txBody>
        </p:sp>
      </p:grpSp>
      <p:sp>
        <p:nvSpPr>
          <p:cNvPr id="19" name="TextBox 18">
            <a:extLst>
              <a:ext uri="{FF2B5EF4-FFF2-40B4-BE49-F238E27FC236}">
                <a16:creationId xmlns:a16="http://schemas.microsoft.com/office/drawing/2014/main" id="{EC5E63EB-0BBC-2AEC-8F9E-A8FCC732EFFD}"/>
              </a:ext>
            </a:extLst>
          </p:cNvPr>
          <p:cNvSpPr txBox="1"/>
          <p:nvPr/>
        </p:nvSpPr>
        <p:spPr>
          <a:xfrm>
            <a:off x="2795304" y="710670"/>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 Model</a:t>
            </a:r>
          </a:p>
        </p:txBody>
      </p:sp>
      <p:grpSp>
        <p:nvGrpSpPr>
          <p:cNvPr id="4" name="Group 3">
            <a:extLst>
              <a:ext uri="{FF2B5EF4-FFF2-40B4-BE49-F238E27FC236}">
                <a16:creationId xmlns:a16="http://schemas.microsoft.com/office/drawing/2014/main" id="{5CED22D7-D8CC-6B25-A55C-6F7EC3B5B426}"/>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FBEB49B-E182-B1E9-41B5-A0EA5425CAD7}"/>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E7F25CBE-93AE-0F6F-CB38-A053B104AF7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0E0044DC-C67A-8DCA-C72A-E02C2AC0D35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1CE1B292-CB95-9907-B107-7B3DAA36E551}"/>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09BF9423-68DF-4902-DC3A-0A79854A1C1F}"/>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
        <p:nvSpPr>
          <p:cNvPr id="2" name="TextBox 1">
            <a:extLst>
              <a:ext uri="{FF2B5EF4-FFF2-40B4-BE49-F238E27FC236}">
                <a16:creationId xmlns:a16="http://schemas.microsoft.com/office/drawing/2014/main" id="{A064392E-6D75-0CF0-953A-21A5B0E60B98}"/>
              </a:ext>
            </a:extLst>
          </p:cNvPr>
          <p:cNvSpPr txBox="1"/>
          <p:nvPr/>
        </p:nvSpPr>
        <p:spPr>
          <a:xfrm>
            <a:off x="883035" y="3903813"/>
            <a:ext cx="3501953" cy="253916"/>
          </a:xfrm>
          <a:prstGeom prst="rect">
            <a:avLst/>
          </a:prstGeom>
          <a:noFill/>
        </p:spPr>
        <p:txBody>
          <a:bodyPr wrap="square" rtlCol="0">
            <a:spAutoFit/>
          </a:bodyPr>
          <a:lstStyle/>
          <a:p>
            <a:pPr algn="ctr"/>
            <a:r>
              <a:rPr lang="en-GB" sz="1050" b="1" dirty="0">
                <a:solidFill>
                  <a:schemeClr val="tx1"/>
                </a:solidFill>
              </a:rPr>
              <a:t>Label Encoding</a:t>
            </a:r>
          </a:p>
        </p:txBody>
      </p:sp>
      <p:pic>
        <p:nvPicPr>
          <p:cNvPr id="15" name="Picture 14" descr="A screenshot of a computer&#10;&#10;Description automatically generated">
            <a:extLst>
              <a:ext uri="{FF2B5EF4-FFF2-40B4-BE49-F238E27FC236}">
                <a16:creationId xmlns:a16="http://schemas.microsoft.com/office/drawing/2014/main" id="{0DD85047-3F63-C3AF-D668-837519C72B8C}"/>
              </a:ext>
            </a:extLst>
          </p:cNvPr>
          <p:cNvPicPr>
            <a:picLocks noChangeAspect="1"/>
          </p:cNvPicPr>
          <p:nvPr/>
        </p:nvPicPr>
        <p:blipFill>
          <a:blip r:embed="rId4"/>
          <a:srcRect l="5829" t="14379"/>
          <a:stretch/>
        </p:blipFill>
        <p:spPr>
          <a:xfrm>
            <a:off x="722573" y="1524456"/>
            <a:ext cx="4091681" cy="2325104"/>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71EC2274-CB43-4C11-126C-99173BB43D1C}"/>
              </a:ext>
            </a:extLst>
          </p:cNvPr>
          <p:cNvPicPr>
            <a:picLocks noChangeAspect="1"/>
          </p:cNvPicPr>
          <p:nvPr/>
        </p:nvPicPr>
        <p:blipFill>
          <a:blip r:embed="rId5"/>
          <a:srcRect l="6306" t="31382" r="61579" b="8652"/>
          <a:stretch/>
        </p:blipFill>
        <p:spPr>
          <a:xfrm>
            <a:off x="8491856" y="1551665"/>
            <a:ext cx="1992338" cy="2325104"/>
          </a:xfrm>
          <a:prstGeom prst="rect">
            <a:avLst/>
          </a:prstGeom>
        </p:spPr>
      </p:pic>
      <p:sp>
        <p:nvSpPr>
          <p:cNvPr id="22" name="TextBox 21">
            <a:extLst>
              <a:ext uri="{FF2B5EF4-FFF2-40B4-BE49-F238E27FC236}">
                <a16:creationId xmlns:a16="http://schemas.microsoft.com/office/drawing/2014/main" id="{92AF4414-D42C-82DC-9C4F-AA254B66A18F}"/>
              </a:ext>
            </a:extLst>
          </p:cNvPr>
          <p:cNvSpPr txBox="1"/>
          <p:nvPr/>
        </p:nvSpPr>
        <p:spPr>
          <a:xfrm>
            <a:off x="8415734" y="3930099"/>
            <a:ext cx="2200931" cy="253916"/>
          </a:xfrm>
          <a:prstGeom prst="rect">
            <a:avLst/>
          </a:prstGeom>
          <a:noFill/>
        </p:spPr>
        <p:txBody>
          <a:bodyPr wrap="square" rtlCol="0">
            <a:spAutoFit/>
          </a:bodyPr>
          <a:lstStyle/>
          <a:p>
            <a:pPr algn="ctr"/>
            <a:r>
              <a:rPr lang="en-GB" sz="1050" b="1" dirty="0" err="1">
                <a:solidFill>
                  <a:schemeClr val="tx1"/>
                </a:solidFill>
              </a:rPr>
              <a:t>RandomForest</a:t>
            </a:r>
            <a:r>
              <a:rPr lang="en-GB" sz="1050" b="1" dirty="0">
                <a:solidFill>
                  <a:schemeClr val="tx1"/>
                </a:solidFill>
              </a:rPr>
              <a:t> Classification Report</a:t>
            </a:r>
          </a:p>
        </p:txBody>
      </p:sp>
      <p:pic>
        <p:nvPicPr>
          <p:cNvPr id="24" name="Picture 23" descr="A screenshot of a computer&#10;&#10;Description automatically generated">
            <a:extLst>
              <a:ext uri="{FF2B5EF4-FFF2-40B4-BE49-F238E27FC236}">
                <a16:creationId xmlns:a16="http://schemas.microsoft.com/office/drawing/2014/main" id="{0E3616C0-A1B5-75E7-AEF6-0F25C5D65D72}"/>
              </a:ext>
            </a:extLst>
          </p:cNvPr>
          <p:cNvPicPr>
            <a:picLocks noChangeAspect="1"/>
          </p:cNvPicPr>
          <p:nvPr/>
        </p:nvPicPr>
        <p:blipFill>
          <a:blip r:embed="rId6"/>
          <a:srcRect l="4970" t="54945" r="49973" b="13604"/>
          <a:stretch/>
        </p:blipFill>
        <p:spPr>
          <a:xfrm>
            <a:off x="4913781" y="1551665"/>
            <a:ext cx="3501953" cy="1527815"/>
          </a:xfrm>
          <a:prstGeom prst="rect">
            <a:avLst/>
          </a:prstGeom>
        </p:spPr>
      </p:pic>
      <p:sp>
        <p:nvSpPr>
          <p:cNvPr id="25" name="TextBox 24">
            <a:extLst>
              <a:ext uri="{FF2B5EF4-FFF2-40B4-BE49-F238E27FC236}">
                <a16:creationId xmlns:a16="http://schemas.microsoft.com/office/drawing/2014/main" id="{16B61155-56FD-E9D5-1785-4664F64A21D7}"/>
              </a:ext>
            </a:extLst>
          </p:cNvPr>
          <p:cNvSpPr txBox="1"/>
          <p:nvPr/>
        </p:nvSpPr>
        <p:spPr>
          <a:xfrm>
            <a:off x="5534156" y="3045388"/>
            <a:ext cx="1992337" cy="253916"/>
          </a:xfrm>
          <a:prstGeom prst="rect">
            <a:avLst/>
          </a:prstGeom>
          <a:noFill/>
        </p:spPr>
        <p:txBody>
          <a:bodyPr wrap="square" rtlCol="0">
            <a:spAutoFit/>
          </a:bodyPr>
          <a:lstStyle/>
          <a:p>
            <a:pPr algn="ctr"/>
            <a:r>
              <a:rPr lang="en-GB" sz="1050" b="1" dirty="0" err="1">
                <a:solidFill>
                  <a:schemeClr val="tx1"/>
                </a:solidFill>
              </a:rPr>
              <a:t>CatBoost</a:t>
            </a:r>
            <a:r>
              <a:rPr lang="en-GB" sz="1050" b="1" dirty="0">
                <a:solidFill>
                  <a:schemeClr val="tx1"/>
                </a:solidFill>
              </a:rPr>
              <a:t> Classifier</a:t>
            </a:r>
          </a:p>
        </p:txBody>
      </p:sp>
      <p:grpSp>
        <p:nvGrpSpPr>
          <p:cNvPr id="29" name="Group 28">
            <a:extLst>
              <a:ext uri="{FF2B5EF4-FFF2-40B4-BE49-F238E27FC236}">
                <a16:creationId xmlns:a16="http://schemas.microsoft.com/office/drawing/2014/main" id="{F982624C-A80A-B33D-8E44-5DBD5F9F751E}"/>
              </a:ext>
            </a:extLst>
          </p:cNvPr>
          <p:cNvGrpSpPr/>
          <p:nvPr/>
        </p:nvGrpSpPr>
        <p:grpSpPr>
          <a:xfrm>
            <a:off x="4926353" y="3352763"/>
            <a:ext cx="3469284" cy="1590111"/>
            <a:chOff x="3451025" y="4625209"/>
            <a:chExt cx="3191302" cy="1266923"/>
          </a:xfrm>
        </p:grpSpPr>
        <p:pic>
          <p:nvPicPr>
            <p:cNvPr id="27" name="Picture 26" descr="A screenshot of a computer&#10;&#10;Description automatically generated">
              <a:extLst>
                <a:ext uri="{FF2B5EF4-FFF2-40B4-BE49-F238E27FC236}">
                  <a16:creationId xmlns:a16="http://schemas.microsoft.com/office/drawing/2014/main" id="{1939ED96-1BC0-036B-E496-8ACADFEDF6A3}"/>
                </a:ext>
              </a:extLst>
            </p:cNvPr>
            <p:cNvPicPr>
              <a:picLocks noChangeAspect="1"/>
            </p:cNvPicPr>
            <p:nvPr/>
          </p:nvPicPr>
          <p:blipFill>
            <a:blip r:embed="rId7"/>
            <a:srcRect l="5829" t="13881" r="53948" b="76099"/>
            <a:stretch/>
          </p:blipFill>
          <p:spPr>
            <a:xfrm>
              <a:off x="3451025" y="4625209"/>
              <a:ext cx="3191302" cy="496866"/>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1F10995B-936B-2812-E9BC-21BB5FD22809}"/>
                </a:ext>
              </a:extLst>
            </p:cNvPr>
            <p:cNvPicPr>
              <a:picLocks noChangeAspect="1"/>
            </p:cNvPicPr>
            <p:nvPr/>
          </p:nvPicPr>
          <p:blipFill>
            <a:blip r:embed="rId7"/>
            <a:srcRect l="6331" t="76969" r="56854" b="9447"/>
            <a:stretch/>
          </p:blipFill>
          <p:spPr>
            <a:xfrm>
              <a:off x="3451025" y="5156194"/>
              <a:ext cx="3191302" cy="735938"/>
            </a:xfrm>
            <a:prstGeom prst="rect">
              <a:avLst/>
            </a:prstGeom>
          </p:spPr>
        </p:pic>
      </p:grpSp>
      <p:sp>
        <p:nvSpPr>
          <p:cNvPr id="30" name="TextBox 29">
            <a:extLst>
              <a:ext uri="{FF2B5EF4-FFF2-40B4-BE49-F238E27FC236}">
                <a16:creationId xmlns:a16="http://schemas.microsoft.com/office/drawing/2014/main" id="{0F21FFCB-32A0-4D37-F200-B9CB58039688}"/>
              </a:ext>
            </a:extLst>
          </p:cNvPr>
          <p:cNvSpPr txBox="1"/>
          <p:nvPr/>
        </p:nvSpPr>
        <p:spPr>
          <a:xfrm>
            <a:off x="5664826" y="4988359"/>
            <a:ext cx="1992337" cy="253916"/>
          </a:xfrm>
          <a:prstGeom prst="rect">
            <a:avLst/>
          </a:prstGeom>
          <a:noFill/>
        </p:spPr>
        <p:txBody>
          <a:bodyPr wrap="square" rtlCol="0">
            <a:spAutoFit/>
          </a:bodyPr>
          <a:lstStyle/>
          <a:p>
            <a:pPr algn="ctr"/>
            <a:r>
              <a:rPr lang="en-GB" sz="1050" b="1" dirty="0" err="1">
                <a:solidFill>
                  <a:schemeClr val="tx1"/>
                </a:solidFill>
              </a:rPr>
              <a:t>GradientBoostingClassifier</a:t>
            </a:r>
            <a:endParaRPr lang="en-GB" sz="1050" b="1" dirty="0">
              <a:solidFill>
                <a:schemeClr val="tx1"/>
              </a:solidFill>
            </a:endParaRPr>
          </a:p>
        </p:txBody>
      </p:sp>
      <p:pic>
        <p:nvPicPr>
          <p:cNvPr id="32" name="Picture 31" descr="A screenshot of a computer&#10;&#10;Description automatically generated">
            <a:extLst>
              <a:ext uri="{FF2B5EF4-FFF2-40B4-BE49-F238E27FC236}">
                <a16:creationId xmlns:a16="http://schemas.microsoft.com/office/drawing/2014/main" id="{B5383A8E-4CC2-6709-3150-B1E81EAB8349}"/>
              </a:ext>
            </a:extLst>
          </p:cNvPr>
          <p:cNvPicPr>
            <a:picLocks noChangeAspect="1"/>
          </p:cNvPicPr>
          <p:nvPr/>
        </p:nvPicPr>
        <p:blipFill>
          <a:blip r:embed="rId8"/>
          <a:srcRect l="6027" t="62833" r="64499" b="14410"/>
          <a:stretch/>
        </p:blipFill>
        <p:spPr>
          <a:xfrm>
            <a:off x="722573" y="4149697"/>
            <a:ext cx="3469284" cy="1674142"/>
          </a:xfrm>
          <a:prstGeom prst="rect">
            <a:avLst/>
          </a:prstGeom>
        </p:spPr>
      </p:pic>
      <p:sp>
        <p:nvSpPr>
          <p:cNvPr id="33" name="TextBox 32">
            <a:extLst>
              <a:ext uri="{FF2B5EF4-FFF2-40B4-BE49-F238E27FC236}">
                <a16:creationId xmlns:a16="http://schemas.microsoft.com/office/drawing/2014/main" id="{362E7D86-8984-BDAB-294F-B41D613A91B1}"/>
              </a:ext>
            </a:extLst>
          </p:cNvPr>
          <p:cNvSpPr txBox="1"/>
          <p:nvPr/>
        </p:nvSpPr>
        <p:spPr>
          <a:xfrm>
            <a:off x="424790" y="5854483"/>
            <a:ext cx="3501953" cy="253916"/>
          </a:xfrm>
          <a:prstGeom prst="rect">
            <a:avLst/>
          </a:prstGeom>
          <a:noFill/>
        </p:spPr>
        <p:txBody>
          <a:bodyPr wrap="square" rtlCol="0">
            <a:spAutoFit/>
          </a:bodyPr>
          <a:lstStyle/>
          <a:p>
            <a:pPr algn="ctr"/>
            <a:r>
              <a:rPr lang="en-GB" sz="1050" b="1" dirty="0">
                <a:solidFill>
                  <a:schemeClr val="tx1"/>
                </a:solidFill>
              </a:rPr>
              <a:t>XGB</a:t>
            </a:r>
          </a:p>
        </p:txBody>
      </p:sp>
      <p:graphicFrame>
        <p:nvGraphicFramePr>
          <p:cNvPr id="36" name="Table 35">
            <a:extLst>
              <a:ext uri="{FF2B5EF4-FFF2-40B4-BE49-F238E27FC236}">
                <a16:creationId xmlns:a16="http://schemas.microsoft.com/office/drawing/2014/main" id="{C9675158-58D2-2A16-916E-F7FE7289A029}"/>
              </a:ext>
            </a:extLst>
          </p:cNvPr>
          <p:cNvGraphicFramePr>
            <a:graphicFrameLocks noGrp="1"/>
          </p:cNvGraphicFramePr>
          <p:nvPr>
            <p:extLst>
              <p:ext uri="{D42A27DB-BD31-4B8C-83A1-F6EECF244321}">
                <p14:modId xmlns:p14="http://schemas.microsoft.com/office/powerpoint/2010/main" val="2822523389"/>
              </p:ext>
            </p:extLst>
          </p:nvPr>
        </p:nvGraphicFramePr>
        <p:xfrm>
          <a:off x="8497627" y="4253217"/>
          <a:ext cx="2971800" cy="914400"/>
        </p:xfrm>
        <a:graphic>
          <a:graphicData uri="http://schemas.openxmlformats.org/drawingml/2006/table">
            <a:tbl>
              <a:tblPr firstRow="1" firstCol="1" lastRow="1" lastCol="1" bandRow="1" bandCol="1">
                <a:tableStyleId>{5DA37D80-6434-44D0-A028-1B22A696006F}</a:tableStyleId>
              </a:tblPr>
              <a:tblGrid>
                <a:gridCol w="2282825">
                  <a:extLst>
                    <a:ext uri="{9D8B030D-6E8A-4147-A177-3AD203B41FA5}">
                      <a16:colId xmlns:a16="http://schemas.microsoft.com/office/drawing/2014/main" val="2120809785"/>
                    </a:ext>
                  </a:extLst>
                </a:gridCol>
                <a:gridCol w="688975">
                  <a:extLst>
                    <a:ext uri="{9D8B030D-6E8A-4147-A177-3AD203B41FA5}">
                      <a16:colId xmlns:a16="http://schemas.microsoft.com/office/drawing/2014/main" val="2234136273"/>
                    </a:ext>
                  </a:extLst>
                </a:gridCol>
              </a:tblGrid>
              <a:tr h="285750">
                <a:tc>
                  <a:txBody>
                    <a:bodyPr/>
                    <a:lstStyle/>
                    <a:p>
                      <a:pPr marL="554355">
                        <a:lnSpc>
                          <a:spcPts val="1105"/>
                        </a:lnSpc>
                        <a:spcBef>
                          <a:spcPts val="240"/>
                        </a:spcBef>
                      </a:pPr>
                      <a:r>
                        <a:rPr lang="en-US" sz="1000" spc="-10" dirty="0">
                          <a:effectLst/>
                        </a:rPr>
                        <a:t>Model</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97155">
                        <a:lnSpc>
                          <a:spcPts val="1105"/>
                        </a:lnSpc>
                        <a:spcBef>
                          <a:spcPts val="240"/>
                        </a:spcBef>
                      </a:pPr>
                      <a:r>
                        <a:rPr lang="en-US" sz="1000" spc="-10" dirty="0">
                          <a:effectLst/>
                        </a:rPr>
                        <a:t>Accuracy</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109522135"/>
                  </a:ext>
                </a:extLst>
              </a:tr>
              <a:tr h="160655">
                <a:tc>
                  <a:txBody>
                    <a:bodyPr/>
                    <a:lstStyle/>
                    <a:p>
                      <a:pPr marL="69850">
                        <a:lnSpc>
                          <a:spcPts val="1105"/>
                        </a:lnSpc>
                      </a:pPr>
                      <a:r>
                        <a:rPr lang="en-US" sz="1000">
                          <a:effectLst/>
                        </a:rPr>
                        <a:t>Random</a:t>
                      </a:r>
                      <a:r>
                        <a:rPr lang="en-US" sz="1000" spc="-45">
                          <a:effectLst/>
                        </a:rPr>
                        <a:t> </a:t>
                      </a:r>
                      <a:r>
                        <a:rPr lang="en-US" sz="1000">
                          <a:effectLst/>
                        </a:rPr>
                        <a:t>Forest</a:t>
                      </a:r>
                      <a:r>
                        <a:rPr lang="en-US" sz="1000" spc="-40">
                          <a:effectLst/>
                        </a:rPr>
                        <a:t> </a:t>
                      </a:r>
                      <a:r>
                        <a:rPr lang="en-US" sz="1000">
                          <a:effectLst/>
                        </a:rPr>
                        <a:t>Classifier</a:t>
                      </a:r>
                      <a:r>
                        <a:rPr lang="en-US" sz="1000" spc="-40">
                          <a:effectLst/>
                        </a:rPr>
                        <a:t> </a:t>
                      </a:r>
                      <a:r>
                        <a:rPr lang="en-US" sz="1000" spc="-10">
                          <a:effectLst/>
                        </a:rPr>
                        <a:t>(RFC)</a:t>
                      </a:r>
                      <a:endParaRPr lang="en-LK"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69850">
                        <a:lnSpc>
                          <a:spcPts val="1105"/>
                        </a:lnSpc>
                      </a:pPr>
                      <a:r>
                        <a:rPr lang="en-US" sz="1000" spc="-10" dirty="0">
                          <a:effectLst/>
                        </a:rPr>
                        <a:t>99.00%</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402530033"/>
                  </a:ext>
                </a:extLst>
              </a:tr>
              <a:tr h="161290">
                <a:tc>
                  <a:txBody>
                    <a:bodyPr/>
                    <a:lstStyle/>
                    <a:p>
                      <a:pPr marL="69850">
                        <a:lnSpc>
                          <a:spcPts val="1105"/>
                        </a:lnSpc>
                      </a:pPr>
                      <a:r>
                        <a:rPr lang="en-US" sz="1000">
                          <a:effectLst/>
                        </a:rPr>
                        <a:t>Gradient</a:t>
                      </a:r>
                      <a:r>
                        <a:rPr lang="en-US" sz="1000" spc="-50">
                          <a:effectLst/>
                        </a:rPr>
                        <a:t> </a:t>
                      </a:r>
                      <a:r>
                        <a:rPr lang="en-US" sz="1000">
                          <a:effectLst/>
                        </a:rPr>
                        <a:t>Boosting</a:t>
                      </a:r>
                      <a:r>
                        <a:rPr lang="en-US" sz="1000" spc="-50">
                          <a:effectLst/>
                        </a:rPr>
                        <a:t> </a:t>
                      </a:r>
                      <a:r>
                        <a:rPr lang="en-US" sz="1000">
                          <a:effectLst/>
                        </a:rPr>
                        <a:t>Classifier</a:t>
                      </a:r>
                      <a:r>
                        <a:rPr lang="en-US" sz="1000" spc="-45">
                          <a:effectLst/>
                        </a:rPr>
                        <a:t> </a:t>
                      </a:r>
                      <a:r>
                        <a:rPr lang="en-US" sz="1000" spc="-10">
                          <a:effectLst/>
                        </a:rPr>
                        <a:t>(GBC)</a:t>
                      </a:r>
                      <a:endParaRPr lang="en-LK"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69850">
                        <a:lnSpc>
                          <a:spcPts val="1105"/>
                        </a:lnSpc>
                      </a:pPr>
                      <a:r>
                        <a:rPr lang="en-US" sz="1000" spc="-10" dirty="0">
                          <a:effectLst/>
                        </a:rPr>
                        <a:t>99.01%</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354562067"/>
                  </a:ext>
                </a:extLst>
              </a:tr>
              <a:tr h="160655">
                <a:tc>
                  <a:txBody>
                    <a:bodyPr/>
                    <a:lstStyle/>
                    <a:p>
                      <a:pPr marL="69850">
                        <a:lnSpc>
                          <a:spcPts val="1105"/>
                        </a:lnSpc>
                      </a:pPr>
                      <a:r>
                        <a:rPr lang="en-US" sz="1000">
                          <a:effectLst/>
                        </a:rPr>
                        <a:t>XGBoost</a:t>
                      </a:r>
                      <a:r>
                        <a:rPr lang="en-US" sz="1000" spc="-50">
                          <a:effectLst/>
                        </a:rPr>
                        <a:t> </a:t>
                      </a:r>
                      <a:r>
                        <a:rPr lang="en-US" sz="1000" spc="-10">
                          <a:effectLst/>
                        </a:rPr>
                        <a:t>(XGB)</a:t>
                      </a:r>
                      <a:endParaRPr lang="en-LK"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69850">
                        <a:lnSpc>
                          <a:spcPts val="1105"/>
                        </a:lnSpc>
                      </a:pPr>
                      <a:r>
                        <a:rPr lang="en-US" sz="1000" spc="-10" dirty="0">
                          <a:effectLst/>
                        </a:rPr>
                        <a:t>99.22%</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597321200"/>
                  </a:ext>
                </a:extLst>
              </a:tr>
              <a:tr h="146050">
                <a:tc>
                  <a:txBody>
                    <a:bodyPr/>
                    <a:lstStyle/>
                    <a:p>
                      <a:pPr marL="69850">
                        <a:lnSpc>
                          <a:spcPts val="1050"/>
                        </a:lnSpc>
                      </a:pPr>
                      <a:r>
                        <a:rPr lang="en-US" sz="1000" spc="-10" dirty="0" err="1">
                          <a:effectLst/>
                        </a:rPr>
                        <a:t>CatBoost</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69850">
                        <a:lnSpc>
                          <a:spcPts val="1050"/>
                        </a:lnSpc>
                      </a:pPr>
                      <a:r>
                        <a:rPr lang="en-US" sz="1000" spc="-10" dirty="0">
                          <a:effectLst/>
                        </a:rPr>
                        <a:t>99.51%</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740974044"/>
                  </a:ext>
                </a:extLst>
              </a:tr>
            </a:tbl>
          </a:graphicData>
        </a:graphic>
      </p:graphicFrame>
    </p:spTree>
    <p:extLst>
      <p:ext uri="{BB962C8B-B14F-4D97-AF65-F5344CB8AC3E}">
        <p14:creationId xmlns:p14="http://schemas.microsoft.com/office/powerpoint/2010/main" val="24802229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83A6-6AD8-CA10-1E78-4073A930BFFB}"/>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5E9A087-CF9E-D024-8725-1A17C5DB06B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F400AA5-6103-537D-7816-4245EBA5F16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0EF3687C-E984-AF5A-316A-B25D46D9C559}"/>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FB14E034-A2C3-1A31-85CB-98EEE6F10EA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6227E903-232B-8F4B-C698-18BCCD33D732}"/>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Error Detection</a:t>
            </a:r>
          </a:p>
        </p:txBody>
      </p:sp>
      <p:grpSp>
        <p:nvGrpSpPr>
          <p:cNvPr id="4" name="Group 3">
            <a:extLst>
              <a:ext uri="{FF2B5EF4-FFF2-40B4-BE49-F238E27FC236}">
                <a16:creationId xmlns:a16="http://schemas.microsoft.com/office/drawing/2014/main" id="{FF18DD04-BC40-BE1A-8135-703A1784E43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8F7ED0E8-C186-86A5-6B66-72CA18CB03B3}"/>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3798167C-44D1-2788-30DA-4D579C14284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5F6EE4DB-AE03-3725-BEA4-7D02C6D88E67}"/>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98BBE41-44C9-0A45-383F-D7FF3B9DDD2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D41B89C6-B71A-195B-1B9D-75A6A0EB56B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21" name="Picture 20" descr="A screen shot of a computer&#10;&#10;Description automatically generated">
            <a:extLst>
              <a:ext uri="{FF2B5EF4-FFF2-40B4-BE49-F238E27FC236}">
                <a16:creationId xmlns:a16="http://schemas.microsoft.com/office/drawing/2014/main" id="{AE1D94BA-692F-D54F-160B-95B712FC29E2}"/>
              </a:ext>
            </a:extLst>
          </p:cNvPr>
          <p:cNvPicPr>
            <a:picLocks noChangeAspect="1"/>
          </p:cNvPicPr>
          <p:nvPr/>
        </p:nvPicPr>
        <p:blipFill>
          <a:blip r:embed="rId4"/>
          <a:srcRect l="6413" t="21513" r="34144" b="4909"/>
          <a:stretch/>
        </p:blipFill>
        <p:spPr>
          <a:xfrm>
            <a:off x="1729776" y="1650863"/>
            <a:ext cx="4620126" cy="3574267"/>
          </a:xfrm>
          <a:prstGeom prst="rect">
            <a:avLst/>
          </a:prstGeom>
        </p:spPr>
      </p:pic>
      <p:pic>
        <p:nvPicPr>
          <p:cNvPr id="23" name="Picture 22" descr="A screenshot of a phone&#10;&#10;Description automatically generated">
            <a:extLst>
              <a:ext uri="{FF2B5EF4-FFF2-40B4-BE49-F238E27FC236}">
                <a16:creationId xmlns:a16="http://schemas.microsoft.com/office/drawing/2014/main" id="{DAAD0C3D-E2FA-FF33-26FA-CF360273DAC6}"/>
              </a:ext>
            </a:extLst>
          </p:cNvPr>
          <p:cNvPicPr>
            <a:picLocks noChangeAspect="1"/>
          </p:cNvPicPr>
          <p:nvPr/>
        </p:nvPicPr>
        <p:blipFill>
          <a:blip r:embed="rId5"/>
          <a:srcRect t="11695" b="41636"/>
          <a:stretch/>
        </p:blipFill>
        <p:spPr>
          <a:xfrm>
            <a:off x="6473164" y="1650862"/>
            <a:ext cx="4039981" cy="3574267"/>
          </a:xfrm>
          <a:prstGeom prst="rect">
            <a:avLst/>
          </a:prstGeom>
        </p:spPr>
      </p:pic>
    </p:spTree>
    <p:extLst>
      <p:ext uri="{BB962C8B-B14F-4D97-AF65-F5344CB8AC3E}">
        <p14:creationId xmlns:p14="http://schemas.microsoft.com/office/powerpoint/2010/main" val="102277426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50502-57D0-FFA9-C831-005B68EC0CC7}"/>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2981759C-D4D8-02A9-5037-529A1C2094E5}"/>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8B6CCC6-F5DD-6408-6DEF-44860415931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67ECF352-3313-9189-DB75-784C4B7AC51A}"/>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0F9CA13F-9110-41DA-537A-AF8F80EE0871}"/>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ED7A0C18-A997-2B4B-A04D-98A01906E865}"/>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User Interface</a:t>
            </a:r>
          </a:p>
        </p:txBody>
      </p:sp>
      <p:grpSp>
        <p:nvGrpSpPr>
          <p:cNvPr id="4" name="Group 3">
            <a:extLst>
              <a:ext uri="{FF2B5EF4-FFF2-40B4-BE49-F238E27FC236}">
                <a16:creationId xmlns:a16="http://schemas.microsoft.com/office/drawing/2014/main" id="{830767B2-906E-C25C-E5E5-D4544A0DAF1F}"/>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A38CA0B3-45D0-83B9-7DED-7BDE3B580301}"/>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794668EA-2A84-170B-8362-2DF907E1B46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1AC46A3A-FA86-8BCF-CA66-91887F4F918B}"/>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14AA1DF-CF2B-5376-D546-988085EB950C}"/>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AFD06ACB-87F7-80C7-8F2E-46C0CF803D63}"/>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3" name="Picture 2" descr="A screenshot of a phone screen&#10;&#10;Description automatically generated">
            <a:extLst>
              <a:ext uri="{FF2B5EF4-FFF2-40B4-BE49-F238E27FC236}">
                <a16:creationId xmlns:a16="http://schemas.microsoft.com/office/drawing/2014/main" id="{1DA43D9B-A9A3-89B2-0DEB-8A60B793E252}"/>
              </a:ext>
            </a:extLst>
          </p:cNvPr>
          <p:cNvPicPr>
            <a:picLocks noChangeAspect="1"/>
          </p:cNvPicPr>
          <p:nvPr/>
        </p:nvPicPr>
        <p:blipFill>
          <a:blip r:embed="rId4"/>
          <a:stretch>
            <a:fillRect/>
          </a:stretch>
        </p:blipFill>
        <p:spPr>
          <a:xfrm>
            <a:off x="8383110" y="1607665"/>
            <a:ext cx="2298288" cy="4495427"/>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C6C07CA0-C9A0-4296-4FC0-F777D891E78A}"/>
              </a:ext>
            </a:extLst>
          </p:cNvPr>
          <p:cNvPicPr>
            <a:picLocks noChangeAspect="1"/>
          </p:cNvPicPr>
          <p:nvPr/>
        </p:nvPicPr>
        <p:blipFill>
          <a:blip r:embed="rId5"/>
          <a:stretch>
            <a:fillRect/>
          </a:stretch>
        </p:blipFill>
        <p:spPr>
          <a:xfrm>
            <a:off x="5999905" y="1607666"/>
            <a:ext cx="2275810" cy="4495426"/>
          </a:xfrm>
          <a:prstGeom prst="rect">
            <a:avLst/>
          </a:prstGeom>
        </p:spPr>
      </p:pic>
      <p:pic>
        <p:nvPicPr>
          <p:cNvPr id="26" name="Picture 25" descr="A screenshot of a phone&#10;&#10;Description automatically generated">
            <a:extLst>
              <a:ext uri="{FF2B5EF4-FFF2-40B4-BE49-F238E27FC236}">
                <a16:creationId xmlns:a16="http://schemas.microsoft.com/office/drawing/2014/main" id="{638EFFF1-C9DD-9A6D-A744-2D7236810C10}"/>
              </a:ext>
            </a:extLst>
          </p:cNvPr>
          <p:cNvPicPr>
            <a:picLocks noChangeAspect="1"/>
          </p:cNvPicPr>
          <p:nvPr/>
        </p:nvPicPr>
        <p:blipFill>
          <a:blip r:embed="rId6"/>
          <a:stretch>
            <a:fillRect/>
          </a:stretch>
        </p:blipFill>
        <p:spPr>
          <a:xfrm>
            <a:off x="1322303" y="1607666"/>
            <a:ext cx="2219618" cy="4495428"/>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C00C9D45-531C-6A94-DE22-2C7B8D851E96}"/>
              </a:ext>
            </a:extLst>
          </p:cNvPr>
          <p:cNvPicPr>
            <a:picLocks noChangeAspect="1"/>
          </p:cNvPicPr>
          <p:nvPr/>
        </p:nvPicPr>
        <p:blipFill>
          <a:blip r:embed="rId7"/>
          <a:stretch>
            <a:fillRect/>
          </a:stretch>
        </p:blipFill>
        <p:spPr>
          <a:xfrm>
            <a:off x="3642078" y="1607666"/>
            <a:ext cx="2258952" cy="4495426"/>
          </a:xfrm>
          <a:prstGeom prst="rect">
            <a:avLst/>
          </a:prstGeom>
        </p:spPr>
      </p:pic>
    </p:spTree>
    <p:extLst>
      <p:ext uri="{BB962C8B-B14F-4D97-AF65-F5344CB8AC3E}">
        <p14:creationId xmlns:p14="http://schemas.microsoft.com/office/powerpoint/2010/main" val="3242402385"/>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8DA71-C7E4-60FC-2A46-E61CE0B0FC1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E3D927F5-4F3D-8A46-EE10-0203B985826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78C1F9EA-A325-9917-9A36-640FBABDAC48}"/>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685F34A6-7D9F-A25D-8748-FC8F3C8F64E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4BB84F74-90D2-A8DC-6366-A4D5B8AE047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4" name="Group 3">
            <a:extLst>
              <a:ext uri="{FF2B5EF4-FFF2-40B4-BE49-F238E27FC236}">
                <a16:creationId xmlns:a16="http://schemas.microsoft.com/office/drawing/2014/main" id="{42639A90-47B3-322B-BED5-D655401B8A17}"/>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702444E2-4673-FB79-C46D-BCAB41FEB02C}"/>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5F378CAC-70EC-F7F1-B645-35982D39824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9BD28BC6-2711-EF9C-DCDE-717D78691F0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6EC0CBC2-88D4-FFE7-A79D-5EE8D306795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50872EF6-E538-3678-3E37-B3C51BECAB6D}"/>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2" name="Picture 1" descr="A yellow hand with a thumb up&#10;&#10;Description automatically generated">
            <a:extLst>
              <a:ext uri="{FF2B5EF4-FFF2-40B4-BE49-F238E27FC236}">
                <a16:creationId xmlns:a16="http://schemas.microsoft.com/office/drawing/2014/main" id="{46EF3BEC-899F-606C-63D6-8897AF812ED4}"/>
              </a:ext>
            </a:extLst>
          </p:cNvPr>
          <p:cNvPicPr>
            <a:picLocks noChangeAspect="1"/>
          </p:cNvPicPr>
          <p:nvPr/>
        </p:nvPicPr>
        <p:blipFill>
          <a:blip r:embed="rId4"/>
          <a:srcRect r="7115"/>
          <a:stretch/>
        </p:blipFill>
        <p:spPr>
          <a:xfrm>
            <a:off x="2856682" y="1257666"/>
            <a:ext cx="1929718" cy="4039628"/>
          </a:xfrm>
          <a:prstGeom prst="rect">
            <a:avLst/>
          </a:prstGeom>
        </p:spPr>
      </p:pic>
      <p:pic>
        <p:nvPicPr>
          <p:cNvPr id="11" name="Picture 10" descr="A screenshot of a hand with a ring on it&#10;&#10;Description automatically generated">
            <a:extLst>
              <a:ext uri="{FF2B5EF4-FFF2-40B4-BE49-F238E27FC236}">
                <a16:creationId xmlns:a16="http://schemas.microsoft.com/office/drawing/2014/main" id="{FCD23E17-6E6D-9FD4-A258-392D2BBC31D4}"/>
              </a:ext>
            </a:extLst>
          </p:cNvPr>
          <p:cNvPicPr>
            <a:picLocks noChangeAspect="1"/>
          </p:cNvPicPr>
          <p:nvPr/>
        </p:nvPicPr>
        <p:blipFill>
          <a:blip r:embed="rId5"/>
          <a:srcRect l="4773" r="5511"/>
          <a:stretch/>
        </p:blipFill>
        <p:spPr>
          <a:xfrm>
            <a:off x="4871344" y="1257667"/>
            <a:ext cx="2277012" cy="4039628"/>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8E86B916-1940-2847-FF69-2DC2466080B8}"/>
              </a:ext>
            </a:extLst>
          </p:cNvPr>
          <p:cNvPicPr>
            <a:picLocks noChangeAspect="1"/>
          </p:cNvPicPr>
          <p:nvPr/>
        </p:nvPicPr>
        <p:blipFill>
          <a:blip r:embed="rId6"/>
          <a:stretch>
            <a:fillRect/>
          </a:stretch>
        </p:blipFill>
        <p:spPr>
          <a:xfrm>
            <a:off x="9373741" y="1241733"/>
            <a:ext cx="2068336" cy="4055562"/>
          </a:xfrm>
          <a:prstGeom prst="rect">
            <a:avLst/>
          </a:prstGeom>
        </p:spPr>
      </p:pic>
      <p:pic>
        <p:nvPicPr>
          <p:cNvPr id="17" name="Picture 16" descr="A screenshot of a phone&#10;&#10;Description automatically generated">
            <a:extLst>
              <a:ext uri="{FF2B5EF4-FFF2-40B4-BE49-F238E27FC236}">
                <a16:creationId xmlns:a16="http://schemas.microsoft.com/office/drawing/2014/main" id="{A080BDCB-CF38-6FA8-5603-679C58F04026}"/>
              </a:ext>
            </a:extLst>
          </p:cNvPr>
          <p:cNvPicPr>
            <a:picLocks noChangeAspect="1"/>
          </p:cNvPicPr>
          <p:nvPr/>
        </p:nvPicPr>
        <p:blipFill>
          <a:blip r:embed="rId7"/>
          <a:srcRect r="5250"/>
          <a:stretch/>
        </p:blipFill>
        <p:spPr>
          <a:xfrm>
            <a:off x="7256612" y="1257667"/>
            <a:ext cx="2019033" cy="4039628"/>
          </a:xfrm>
          <a:prstGeom prst="rect">
            <a:avLst/>
          </a:prstGeom>
        </p:spPr>
      </p:pic>
      <p:pic>
        <p:nvPicPr>
          <p:cNvPr id="18" name="Picture 17" descr="A close-up of a hand&#10;&#10;Description automatically generated">
            <a:extLst>
              <a:ext uri="{FF2B5EF4-FFF2-40B4-BE49-F238E27FC236}">
                <a16:creationId xmlns:a16="http://schemas.microsoft.com/office/drawing/2014/main" id="{B8D95BE5-972F-7CD8-EF3E-0872F46445A0}"/>
              </a:ext>
            </a:extLst>
          </p:cNvPr>
          <p:cNvPicPr>
            <a:picLocks noChangeAspect="1"/>
          </p:cNvPicPr>
          <p:nvPr/>
        </p:nvPicPr>
        <p:blipFill>
          <a:blip r:embed="rId8"/>
          <a:srcRect t="3756" r="4020" b="5087"/>
          <a:stretch/>
        </p:blipFill>
        <p:spPr>
          <a:xfrm>
            <a:off x="771257" y="1241732"/>
            <a:ext cx="1970821" cy="4055562"/>
          </a:xfrm>
          <a:prstGeom prst="rect">
            <a:avLst/>
          </a:prstGeom>
        </p:spPr>
      </p:pic>
    </p:spTree>
    <p:extLst>
      <p:ext uri="{BB962C8B-B14F-4D97-AF65-F5344CB8AC3E}">
        <p14:creationId xmlns:p14="http://schemas.microsoft.com/office/powerpoint/2010/main" val="33344363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FC2D-DB64-42EF-E7AD-F2144424503B}"/>
            </a:ext>
          </a:extLst>
        </p:cNvPr>
        <p:cNvGrpSpPr/>
        <p:nvPr/>
      </p:nvGrpSpPr>
      <p:grpSpPr>
        <a:xfrm>
          <a:off x="0" y="0"/>
          <a:ext cx="0" cy="0"/>
          <a:chOff x="0" y="0"/>
          <a:chExt cx="0" cy="0"/>
        </a:xfrm>
      </p:grpSpPr>
      <p:pic>
        <p:nvPicPr>
          <p:cNvPr id="7" name="Picture Placeholder 6" descr="A child holding up her fist&#10;&#10;Description automatically generated">
            <a:extLst>
              <a:ext uri="{FF2B5EF4-FFF2-40B4-BE49-F238E27FC236}">
                <a16:creationId xmlns:a16="http://schemas.microsoft.com/office/drawing/2014/main" id="{8248FEA1-8BEA-3E70-DD9A-C5A24CF90E41}"/>
              </a:ext>
            </a:extLst>
          </p:cNvPr>
          <p:cNvPicPr>
            <a:picLocks noGrp="1" noChangeAspect="1"/>
          </p:cNvPicPr>
          <p:nvPr>
            <p:ph type="pic" sz="quarter" idx="10"/>
          </p:nvPr>
        </p:nvPicPr>
        <p:blipFill>
          <a:blip r:embed="rId3"/>
          <a:srcRect l="35421" t="-455" r="20647" b="455"/>
          <a:stretch/>
        </p:blipFill>
        <p:spPr>
          <a:xfrm>
            <a:off x="6868517" y="0"/>
            <a:ext cx="5355875" cy="6858000"/>
          </a:xfrm>
        </p:spPr>
      </p:pic>
      <p:sp>
        <p:nvSpPr>
          <p:cNvPr id="4" name="Title 3" descr="Title">
            <a:extLst>
              <a:ext uri="{FF2B5EF4-FFF2-40B4-BE49-F238E27FC236}">
                <a16:creationId xmlns:a16="http://schemas.microsoft.com/office/drawing/2014/main" id="{8A4D5B93-109C-4844-A0C8-0F6C4349FEDC}"/>
              </a:ext>
            </a:extLst>
          </p:cNvPr>
          <p:cNvSpPr>
            <a:spLocks noGrp="1"/>
          </p:cNvSpPr>
          <p:nvPr>
            <p:ph type="title"/>
          </p:nvPr>
        </p:nvSpPr>
        <p:spPr>
          <a:xfrm>
            <a:off x="397659" y="356022"/>
            <a:ext cx="6891564" cy="830997"/>
          </a:xfrm>
        </p:spPr>
        <p:txBody>
          <a:bodyPr rtlCol="0"/>
          <a:lstStyle/>
          <a:p>
            <a:pPr algn="ctr"/>
            <a:r>
              <a:rPr lang="en-GB" sz="5400" kern="1200" dirty="0">
                <a:solidFill>
                  <a:srgbClr val="401918"/>
                </a:solidFill>
                <a:latin typeface="Times New Roman" panose="02020603050405020304" pitchFamily="18" charset="0"/>
                <a:cs typeface="Times New Roman" panose="02020603050405020304" pitchFamily="18" charset="0"/>
              </a:rPr>
              <a:t>Requirements</a:t>
            </a:r>
            <a:endParaRPr lang="en-GB" sz="5400" dirty="0">
              <a:solidFill>
                <a:srgbClr val="401918"/>
              </a:solidFill>
              <a:latin typeface="Times New Roman" panose="02020603050405020304" pitchFamily="18" charset="0"/>
              <a:cs typeface="Times New Roman" panose="02020603050405020304" pitchFamily="18" charset="0"/>
            </a:endParaRPr>
          </a:p>
        </p:txBody>
      </p:sp>
      <p:sp>
        <p:nvSpPr>
          <p:cNvPr id="23" name="Text Placeholder 22" descr="content block 1">
            <a:extLst>
              <a:ext uri="{FF2B5EF4-FFF2-40B4-BE49-F238E27FC236}">
                <a16:creationId xmlns:a16="http://schemas.microsoft.com/office/drawing/2014/main" id="{F4B349C2-AA43-C439-29A6-640DD1B44B28}"/>
              </a:ext>
            </a:extLst>
          </p:cNvPr>
          <p:cNvSpPr>
            <a:spLocks noGrp="1"/>
          </p:cNvSpPr>
          <p:nvPr>
            <p:ph type="body" sz="quarter" idx="11"/>
          </p:nvPr>
        </p:nvSpPr>
        <p:spPr>
          <a:xfrm>
            <a:off x="243555" y="2650439"/>
            <a:ext cx="2834640" cy="3368675"/>
          </a:xfrm>
        </p:spPr>
        <p:txBody>
          <a:bodyPr rtlCol="0"/>
          <a:lstStyle/>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AR-based Gesture Recognition</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Feedback System (Real-time Visual Feedback) </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Proficiency Levels (Beginner, Intermediate, Advanced) </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Activity and Assessment for Gesture Practice</a:t>
            </a:r>
          </a:p>
        </p:txBody>
      </p:sp>
      <p:sp>
        <p:nvSpPr>
          <p:cNvPr id="14" name="Rectangle 13">
            <a:extLst>
              <a:ext uri="{FF2B5EF4-FFF2-40B4-BE49-F238E27FC236}">
                <a16:creationId xmlns:a16="http://schemas.microsoft.com/office/drawing/2014/main" id="{53C2F898-53D5-6D56-4AED-F5507CDD7BC4}"/>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3FAEDFE-E550-0CA4-143E-30C62001F51D}"/>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CA17D041-E264-48E6-BA24-6C49160E0DE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25</a:t>
            </a:fld>
            <a:endParaRPr lang="en-GB" sz="1200">
              <a:solidFill>
                <a:schemeClr val="bg1"/>
              </a:solidFill>
            </a:endParaRPr>
          </a:p>
        </p:txBody>
      </p:sp>
      <p:sp>
        <p:nvSpPr>
          <p:cNvPr id="146" name="Text Placeholder 22" descr="content block 1">
            <a:extLst>
              <a:ext uri="{FF2B5EF4-FFF2-40B4-BE49-F238E27FC236}">
                <a16:creationId xmlns:a16="http://schemas.microsoft.com/office/drawing/2014/main" id="{EAF9BF55-B8A5-80B9-712E-289F9ACB1936}"/>
              </a:ext>
            </a:extLst>
          </p:cNvPr>
          <p:cNvSpPr txBox="1">
            <a:spLocks/>
          </p:cNvSpPr>
          <p:nvPr/>
        </p:nvSpPr>
        <p:spPr>
          <a:xfrm>
            <a:off x="3521521" y="2853382"/>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High Performance</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Graphics Processing</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Network Reliability</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Scalability</a:t>
            </a:r>
          </a:p>
        </p:txBody>
      </p:sp>
      <p:grpSp>
        <p:nvGrpSpPr>
          <p:cNvPr id="147" name="Group 146">
            <a:extLst>
              <a:ext uri="{FF2B5EF4-FFF2-40B4-BE49-F238E27FC236}">
                <a16:creationId xmlns:a16="http://schemas.microsoft.com/office/drawing/2014/main" id="{0344CB29-A834-0AC7-669F-E13EB72BA3BF}"/>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531743FB-1C6D-F9D9-6B98-0D062F66F8BB}"/>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E0318896-1884-6743-B463-65ABCC17D55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103EEBF5-E381-BC45-20A6-5B898B372352}"/>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8E67367B-A340-DDDA-91B4-18850BDD4D3C}"/>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C00FBFD3-70BE-710C-55F7-BFEF9D1AA3A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27A8556A-ECCD-6CEC-4658-4959024B7E1E}"/>
              </a:ext>
            </a:extLst>
          </p:cNvPr>
          <p:cNvCxnSpPr>
            <a:cxnSpLocks/>
          </p:cNvCxnSpPr>
          <p:nvPr/>
        </p:nvCxnSpPr>
        <p:spPr>
          <a:xfrm>
            <a:off x="318901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
        <p:nvSpPr>
          <p:cNvPr id="8" name="Title 3" descr="Title">
            <a:extLst>
              <a:ext uri="{FF2B5EF4-FFF2-40B4-BE49-F238E27FC236}">
                <a16:creationId xmlns:a16="http://schemas.microsoft.com/office/drawing/2014/main" id="{E3A56620-A0A1-1BB4-8624-46DC62F7E8AC}"/>
              </a:ext>
            </a:extLst>
          </p:cNvPr>
          <p:cNvSpPr txBox="1">
            <a:spLocks/>
          </p:cNvSpPr>
          <p:nvPr/>
        </p:nvSpPr>
        <p:spPr>
          <a:xfrm>
            <a:off x="91248" y="2282709"/>
            <a:ext cx="2945505"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Functional Requirements</a:t>
            </a:r>
          </a:p>
        </p:txBody>
      </p:sp>
      <p:sp>
        <p:nvSpPr>
          <p:cNvPr id="10" name="Title 3" descr="Title">
            <a:extLst>
              <a:ext uri="{FF2B5EF4-FFF2-40B4-BE49-F238E27FC236}">
                <a16:creationId xmlns:a16="http://schemas.microsoft.com/office/drawing/2014/main" id="{4EDEE8A3-A358-59C6-C823-0296C7D923A8}"/>
              </a:ext>
            </a:extLst>
          </p:cNvPr>
          <p:cNvSpPr txBox="1">
            <a:spLocks/>
          </p:cNvSpPr>
          <p:nvPr/>
        </p:nvSpPr>
        <p:spPr>
          <a:xfrm>
            <a:off x="3410668" y="2282709"/>
            <a:ext cx="3544299"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Non - Functional Requirements</a:t>
            </a:r>
          </a:p>
        </p:txBody>
      </p:sp>
    </p:spTree>
    <p:extLst>
      <p:ext uri="{BB962C8B-B14F-4D97-AF65-F5344CB8AC3E}">
        <p14:creationId xmlns:p14="http://schemas.microsoft.com/office/powerpoint/2010/main" val="258227144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5095E-1B7F-B880-D13F-BAD4203779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AEB3CE-6A47-E4FF-61C3-562973DD8309}"/>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x-none" sz="4400"/>
              <a:t>Referenc</a:t>
            </a:r>
            <a:r>
              <a:rPr lang="en-US" sz="4400" dirty="0"/>
              <a:t>es</a:t>
            </a:r>
            <a:endParaRPr lang="x-none" sz="4400" dirty="0"/>
          </a:p>
        </p:txBody>
      </p:sp>
      <p:sp>
        <p:nvSpPr>
          <p:cNvPr id="2" name="Content Placeholder 1">
            <a:extLst>
              <a:ext uri="{FF2B5EF4-FFF2-40B4-BE49-F238E27FC236}">
                <a16:creationId xmlns:a16="http://schemas.microsoft.com/office/drawing/2014/main" id="{CB7DF882-E2F8-F7BD-CA53-118EB164388D}"/>
              </a:ext>
            </a:extLst>
          </p:cNvPr>
          <p:cNvSpPr>
            <a:spLocks noGrp="1"/>
          </p:cNvSpPr>
          <p:nvPr>
            <p:ph sz="half" idx="4294967295"/>
          </p:nvPr>
        </p:nvSpPr>
        <p:spPr>
          <a:xfrm>
            <a:off x="1755648" y="1539657"/>
            <a:ext cx="10074908" cy="4539403"/>
          </a:xfrm>
        </p:spPr>
        <p:txBody>
          <a:bodyPr>
            <a:noAutofit/>
          </a:bodyPr>
          <a:lstStyle/>
          <a:p>
            <a:pPr marL="0" indent="0">
              <a:buNone/>
            </a:pPr>
            <a:r>
              <a:rPr lang="en-GB" sz="1800" dirty="0">
                <a:latin typeface="Times New Roman" panose="02020603050405020304" pitchFamily="18" charset="0"/>
                <a:cs typeface="Times New Roman" panose="02020603050405020304" pitchFamily="18" charset="0"/>
              </a:rPr>
              <a:t>[1] </a:t>
            </a:r>
            <a:r>
              <a:rPr lang="en-GB" sz="1800" dirty="0" err="1">
                <a:latin typeface="Times New Roman" panose="02020603050405020304" pitchFamily="18" charset="0"/>
                <a:cs typeface="Times New Roman" panose="02020603050405020304" pitchFamily="18" charset="0"/>
              </a:rPr>
              <a:t>Kambhampati</a:t>
            </a:r>
            <a:r>
              <a:rPr lang="en-GB" sz="1800" dirty="0">
                <a:latin typeface="Times New Roman" panose="02020603050405020304" pitchFamily="18" charset="0"/>
                <a:cs typeface="Times New Roman" panose="02020603050405020304" pitchFamily="18" charset="0"/>
              </a:rPr>
              <a:t> S. Sindhu, </a:t>
            </a:r>
            <a:r>
              <a:rPr lang="en-GB" sz="1800" dirty="0" err="1">
                <a:latin typeface="Times New Roman" panose="02020603050405020304" pitchFamily="18" charset="0"/>
                <a:cs typeface="Times New Roman" panose="02020603050405020304" pitchFamily="18" charset="0"/>
              </a:rPr>
              <a:t>Mehnaaz</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Biradar</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Nikitha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Penumathsa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Likhita</a:t>
            </a:r>
            <a:r>
              <a:rPr lang="en-GB" sz="1800" dirty="0">
                <a:latin typeface="Times New Roman" panose="02020603050405020304" pitchFamily="18" charset="0"/>
                <a:cs typeface="Times New Roman" panose="02020603050405020304" pitchFamily="18" charset="0"/>
              </a:rPr>
              <a:t> Varma, and Chandrasekhar </a:t>
            </a:r>
            <a:r>
              <a:rPr lang="en-GB" sz="1800" dirty="0" err="1">
                <a:latin typeface="Times New Roman" panose="02020603050405020304" pitchFamily="18" charset="0"/>
                <a:cs typeface="Times New Roman" panose="02020603050405020304" pitchFamily="18" charset="0"/>
              </a:rPr>
              <a:t>Uddagiri</a:t>
            </a:r>
            <a:r>
              <a:rPr lang="en-GB" sz="1800" dirty="0">
                <a:latin typeface="Times New Roman" panose="02020603050405020304" pitchFamily="18" charset="0"/>
                <a:cs typeface="Times New Roman" panose="02020603050405020304" pitchFamily="18" charset="0"/>
              </a:rPr>
              <a:t>, "Sign Language Recognition and Translation Systems for Enhanced Communication for the Hearing Impaired," in Proc. 1st International Conference on Cognitive, Green, and Ubiquitous Computing (IC-CGU), 2024, pp. 1-8.</a:t>
            </a:r>
          </a:p>
          <a:p>
            <a:pPr>
              <a:buFont typeface="Wingdings" pitchFamily="2" charset="2"/>
              <a:buChar char="q"/>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[2] MMK Rowel, ADAI Gunasekara, GAI </a:t>
            </a:r>
            <a:r>
              <a:rPr lang="en-GB" sz="1800" dirty="0" err="1">
                <a:latin typeface="Times New Roman" panose="02020603050405020304" pitchFamily="18" charset="0"/>
                <a:cs typeface="Times New Roman" panose="02020603050405020304" pitchFamily="18" charset="0"/>
              </a:rPr>
              <a:t>Uwanthika</a:t>
            </a:r>
            <a:r>
              <a:rPr lang="en-GB" sz="1800" dirty="0">
                <a:latin typeface="Times New Roman" panose="02020603050405020304" pitchFamily="18" charset="0"/>
                <a:cs typeface="Times New Roman" panose="02020603050405020304" pitchFamily="18" charset="0"/>
              </a:rPr>
              <a:t>, and DB Wijesinghe, "An E-Learning Platform for Hearing Impaired Children," Faculty of Computing, General Sir John Kotelawala Defence University, Ratmalana, Sri Lanka, 2023.</a:t>
            </a:r>
          </a:p>
        </p:txBody>
      </p:sp>
    </p:spTree>
    <p:extLst>
      <p:ext uri="{BB962C8B-B14F-4D97-AF65-F5344CB8AC3E}">
        <p14:creationId xmlns:p14="http://schemas.microsoft.com/office/powerpoint/2010/main" val="15559970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F60F-013E-7EEE-00F0-57D8AB79EF30}"/>
            </a:ext>
          </a:extLst>
        </p:cNvPr>
        <p:cNvGrpSpPr/>
        <p:nvPr/>
      </p:nvGrpSpPr>
      <p:grpSpPr>
        <a:xfrm>
          <a:off x="0" y="0"/>
          <a:ext cx="0" cy="0"/>
          <a:chOff x="0" y="0"/>
          <a:chExt cx="0" cy="0"/>
        </a:xfrm>
      </p:grpSpPr>
      <p:pic>
        <p:nvPicPr>
          <p:cNvPr id="6" name="Picture Placeholder 5" descr="A person standing in a room with computers&#10;&#10;Description automatically generated">
            <a:extLst>
              <a:ext uri="{FF2B5EF4-FFF2-40B4-BE49-F238E27FC236}">
                <a16:creationId xmlns:a16="http://schemas.microsoft.com/office/drawing/2014/main" id="{823FF34E-3632-3F18-F1D1-A37F87485A71}"/>
              </a:ext>
            </a:extLst>
          </p:cNvPr>
          <p:cNvPicPr>
            <a:picLocks noGrp="1" noChangeAspect="1"/>
          </p:cNvPicPr>
          <p:nvPr>
            <p:ph type="pic" sz="quarter" idx="13"/>
          </p:nvPr>
        </p:nvPicPr>
        <p:blipFill>
          <a:blip r:embed="rId3"/>
          <a:srcRect l="18681" r="18681"/>
          <a:stretch>
            <a:fillRect/>
          </a:stretch>
        </p:blipFill>
        <p:spPr/>
      </p:pic>
      <p:pic>
        <p:nvPicPr>
          <p:cNvPr id="7" name="Picture Placeholder 6" descr="A close up of a book&#10;&#10;Description automatically generated">
            <a:extLst>
              <a:ext uri="{FF2B5EF4-FFF2-40B4-BE49-F238E27FC236}">
                <a16:creationId xmlns:a16="http://schemas.microsoft.com/office/drawing/2014/main" id="{F3665F16-AD69-D49A-EB83-90C1F589D1E5}"/>
              </a:ext>
            </a:extLst>
          </p:cNvPr>
          <p:cNvPicPr>
            <a:picLocks noGrp="1" noChangeAspect="1"/>
          </p:cNvPicPr>
          <p:nvPr>
            <p:ph type="pic" sz="quarter" idx="12"/>
          </p:nvPr>
        </p:nvPicPr>
        <p:blipFill>
          <a:blip r:embed="rId4"/>
          <a:srcRect l="16801" r="16801"/>
          <a:stretch>
            <a:fillRect/>
          </a:stretch>
        </p:blipFill>
        <p:spPr/>
      </p:pic>
      <p:grpSp>
        <p:nvGrpSpPr>
          <p:cNvPr id="9" name="Group 8">
            <a:extLst>
              <a:ext uri="{FF2B5EF4-FFF2-40B4-BE49-F238E27FC236}">
                <a16:creationId xmlns:a16="http://schemas.microsoft.com/office/drawing/2014/main" id="{389A391B-8CFF-F686-CA94-F367E024F43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019912AE-433C-6F63-BE3F-D1C4EC0DCE7D}"/>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6A36EBCF-6A46-7DA9-7401-552EE8F3D3FB}"/>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6561F6B5-BD3B-359C-9926-7A9526A0AA6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728B733E-8261-DC45-9AFA-4E578E3173E3}"/>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E9E7DE3F-BF21-B32B-951C-1F150797D08E}"/>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27</a:t>
            </a:fld>
            <a:endParaRPr lang="en-GB" sz="1200">
              <a:solidFill>
                <a:schemeClr val="bg1"/>
              </a:solidFill>
            </a:endParaRPr>
          </a:p>
        </p:txBody>
      </p:sp>
      <p:sp>
        <p:nvSpPr>
          <p:cNvPr id="18" name="Text Placeholder 8">
            <a:extLst>
              <a:ext uri="{FF2B5EF4-FFF2-40B4-BE49-F238E27FC236}">
                <a16:creationId xmlns:a16="http://schemas.microsoft.com/office/drawing/2014/main" id="{CBFC8CC6-D7A5-4153-FB4D-8CF030470CEA}"/>
              </a:ext>
            </a:extLst>
          </p:cNvPr>
          <p:cNvSpPr txBox="1">
            <a:spLocks/>
          </p:cNvSpPr>
          <p:nvPr/>
        </p:nvSpPr>
        <p:spPr>
          <a:xfrm>
            <a:off x="754180" y="4163252"/>
            <a:ext cx="6742445"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MSM </a:t>
            </a:r>
            <a:r>
              <a:rPr lang="en-US" sz="4000" b="1" dirty="0" err="1">
                <a:solidFill>
                  <a:srgbClr val="401918"/>
                </a:solidFill>
                <a:latin typeface="Times New Roman" panose="02020603050405020304" pitchFamily="18" charset="0"/>
                <a:cs typeface="Times New Roman" panose="02020603050405020304" pitchFamily="18" charset="0"/>
              </a:rPr>
              <a:t>Shazny</a:t>
            </a:r>
            <a:r>
              <a:rPr lang="en-US" sz="4000" b="1" dirty="0">
                <a:solidFill>
                  <a:srgbClr val="401918"/>
                </a:solidFill>
                <a:latin typeface="Times New Roman" panose="02020603050405020304" pitchFamily="18" charset="0"/>
                <a:cs typeface="Times New Roman" panose="02020603050405020304" pitchFamily="18" charset="0"/>
              </a:rPr>
              <a:t> - IT21173622</a:t>
            </a:r>
          </a:p>
          <a:p>
            <a:pPr marL="0" indent="0" algn="ctr">
              <a:buNone/>
            </a:pPr>
            <a:r>
              <a:rPr lang="fr-CA" sz="1800" b="1" dirty="0">
                <a:solidFill>
                  <a:srgbClr val="401918"/>
                </a:solidFill>
              </a:rPr>
              <a:t>Specialization : </a:t>
            </a:r>
            <a:r>
              <a:rPr lang="en-US" sz="1800" b="1" dirty="0">
                <a:solidFill>
                  <a:srgbClr val="401918"/>
                </a:solidFill>
                <a:latin typeface="Times New Roman" panose="02020603050405020304" pitchFamily="18" charset="0"/>
                <a:cs typeface="Times New Roman" panose="02020603050405020304" pitchFamily="18" charset="0"/>
              </a:rPr>
              <a:t>Data Science</a:t>
            </a:r>
            <a:endParaRPr lang="en-US" b="1" dirty="0">
              <a:solidFill>
                <a:srgbClr val="401918"/>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D6D0200E-5855-6E4A-506F-BF3A2415BC5E}"/>
              </a:ext>
            </a:extLst>
          </p:cNvPr>
          <p:cNvGrpSpPr/>
          <p:nvPr/>
        </p:nvGrpSpPr>
        <p:grpSpPr>
          <a:xfrm>
            <a:off x="-3740" y="6448499"/>
            <a:ext cx="9093000" cy="440681"/>
            <a:chOff x="-3740" y="6448499"/>
            <a:chExt cx="9093000" cy="440681"/>
          </a:xfrm>
        </p:grpSpPr>
        <p:grpSp>
          <p:nvGrpSpPr>
            <p:cNvPr id="19" name="Google Shape;714;p34">
              <a:extLst>
                <a:ext uri="{FF2B5EF4-FFF2-40B4-BE49-F238E27FC236}">
                  <a16:creationId xmlns:a16="http://schemas.microsoft.com/office/drawing/2014/main" id="{A585199E-95CD-CA33-1F4D-AD7E53A6B36E}"/>
                </a:ext>
              </a:extLst>
            </p:cNvPr>
            <p:cNvGrpSpPr/>
            <p:nvPr/>
          </p:nvGrpSpPr>
          <p:grpSpPr>
            <a:xfrm>
              <a:off x="-3740" y="6448499"/>
              <a:ext cx="9093000" cy="409500"/>
              <a:chOff x="25500" y="4672450"/>
              <a:chExt cx="9093000" cy="409500"/>
            </a:xfrm>
          </p:grpSpPr>
          <p:sp>
            <p:nvSpPr>
              <p:cNvPr id="20"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DBBB8DB2-B58A-DDF2-1D37-275E4A46CFF0}"/>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grpSp>
        <p:sp>
          <p:nvSpPr>
            <p:cNvPr id="23"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
        <p:nvSpPr>
          <p:cNvPr id="2" name="Text 1">
            <a:extLst>
              <a:ext uri="{FF2B5EF4-FFF2-40B4-BE49-F238E27FC236}">
                <a16:creationId xmlns:a16="http://schemas.microsoft.com/office/drawing/2014/main" id="{E5CCAA3A-1E5F-E7BA-F5A7-B7C642660308}"/>
              </a:ext>
            </a:extLst>
          </p:cNvPr>
          <p:cNvSpPr/>
          <p:nvPr/>
        </p:nvSpPr>
        <p:spPr>
          <a:xfrm>
            <a:off x="299393" y="5521522"/>
            <a:ext cx="6297018" cy="885825"/>
          </a:xfrm>
          <a:prstGeom prst="rect">
            <a:avLst/>
          </a:prstGeom>
          <a:noFill/>
          <a:ln/>
        </p:spPr>
        <p:txBody>
          <a:bodyPr wrap="square" lIns="0" tIns="0" rIns="0" bIns="0" rtlCol="0" anchor="t"/>
          <a:lstStyle/>
          <a:p>
            <a:pPr algn="ctr"/>
            <a:r>
              <a:rPr lang="en-US" sz="2000" dirty="0">
                <a:solidFill>
                  <a:srgbClr val="000000"/>
                </a:solidFill>
                <a:effectLst/>
                <a:latin typeface="Times New Roman" panose="02020603050405020304" pitchFamily="18" charset="0"/>
                <a:ea typeface="DengXian" panose="02010600030101010101" pitchFamily="2" charset="-122"/>
              </a:rPr>
              <a:t>Real-Time Translation of Educational Content to captions, sign language and providing summary. </a:t>
            </a:r>
          </a:p>
        </p:txBody>
      </p:sp>
    </p:spTree>
    <p:extLst>
      <p:ext uri="{BB962C8B-B14F-4D97-AF65-F5344CB8AC3E}">
        <p14:creationId xmlns:p14="http://schemas.microsoft.com/office/powerpoint/2010/main" val="36294536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5E063-DEAA-72BB-337B-7E5035C75D39}"/>
            </a:ext>
          </a:extLst>
        </p:cNvPr>
        <p:cNvGrpSpPr/>
        <p:nvPr/>
      </p:nvGrpSpPr>
      <p:grpSpPr>
        <a:xfrm>
          <a:off x="0" y="0"/>
          <a:ext cx="0" cy="0"/>
          <a:chOff x="0" y="0"/>
          <a:chExt cx="0" cy="0"/>
        </a:xfrm>
      </p:grpSpPr>
      <p:pic>
        <p:nvPicPr>
          <p:cNvPr id="22" name="Picture Placeholder 21" descr="A child giving a thumbs up&#10;&#10;Description automatically generated">
            <a:extLst>
              <a:ext uri="{FF2B5EF4-FFF2-40B4-BE49-F238E27FC236}">
                <a16:creationId xmlns:a16="http://schemas.microsoft.com/office/drawing/2014/main" id="{E064BFBC-6727-4FF9-A889-668D2E72D5A6}"/>
              </a:ext>
            </a:extLst>
          </p:cNvPr>
          <p:cNvPicPr>
            <a:picLocks noGrp="1" noChangeAspect="1"/>
          </p:cNvPicPr>
          <p:nvPr>
            <p:ph type="pic" sz="quarter" idx="10"/>
          </p:nvPr>
        </p:nvPicPr>
        <p:blipFill>
          <a:blip r:embed="rId3"/>
          <a:srcRect t="9717" b="9717"/>
          <a:stretch>
            <a:fillRect/>
          </a:stretch>
        </p:blipFill>
        <p:spPr/>
      </p:pic>
      <p:sp>
        <p:nvSpPr>
          <p:cNvPr id="31" name="Rectangle 30">
            <a:extLst>
              <a:ext uri="{FF2B5EF4-FFF2-40B4-BE49-F238E27FC236}">
                <a16:creationId xmlns:a16="http://schemas.microsoft.com/office/drawing/2014/main" id="{0D1E652B-518B-622D-93EA-03188AA6A93B}"/>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6B6F392E-658F-8F57-361C-88E3C7795F6C}"/>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5DBE3D96-8527-9584-984B-977C0A5C1856}"/>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07CDE372-DE0A-5962-85BB-47015B1CC761}"/>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578B058B-287E-566A-5CF1-E81A0B82F176}"/>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9F30C343-9B61-20F3-B926-BF970217F6C5}"/>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41270296-C157-9ABA-7F1B-7887E066F2F0}"/>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2B34802D-0A42-1B9B-C4F3-F7B83348CC50}"/>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Slide Number Placeholder 5" descr="Slide number">
            <a:extLst>
              <a:ext uri="{FF2B5EF4-FFF2-40B4-BE49-F238E27FC236}">
                <a16:creationId xmlns:a16="http://schemas.microsoft.com/office/drawing/2014/main" id="{8C701F29-6633-1E74-441B-7929C2CEE00A}"/>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28</a:t>
            </a:fld>
            <a:endParaRPr lang="en-GB" sz="1200">
              <a:solidFill>
                <a:schemeClr val="bg1"/>
              </a:solidFill>
            </a:endParaRPr>
          </a:p>
        </p:txBody>
      </p:sp>
      <p:sp>
        <p:nvSpPr>
          <p:cNvPr id="44" name="Title 30" descr="title">
            <a:extLst>
              <a:ext uri="{FF2B5EF4-FFF2-40B4-BE49-F238E27FC236}">
                <a16:creationId xmlns:a16="http://schemas.microsoft.com/office/drawing/2014/main" id="{74977960-C65E-FE1E-E050-50637842EFD3}"/>
              </a:ext>
            </a:extLst>
          </p:cNvPr>
          <p:cNvSpPr txBox="1">
            <a:spLocks/>
          </p:cNvSpPr>
          <p:nvPr/>
        </p:nvSpPr>
        <p:spPr>
          <a:xfrm>
            <a:off x="1359695" y="882402"/>
            <a:ext cx="5330038"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000" dirty="0">
                <a:latin typeface="Times New Roman" panose="02020603050405020304" pitchFamily="18" charset="0"/>
                <a:cs typeface="Times New Roman" panose="02020603050405020304" pitchFamily="18" charset="0"/>
              </a:rPr>
              <a:t>Background</a:t>
            </a:r>
          </a:p>
        </p:txBody>
      </p:sp>
      <p:sp>
        <p:nvSpPr>
          <p:cNvPr id="45" name="TextBox 44">
            <a:extLst>
              <a:ext uri="{FF2B5EF4-FFF2-40B4-BE49-F238E27FC236}">
                <a16:creationId xmlns:a16="http://schemas.microsoft.com/office/drawing/2014/main" id="{296128E7-040B-A334-1A25-881DBD14AA12}"/>
              </a:ext>
            </a:extLst>
          </p:cNvPr>
          <p:cNvSpPr txBox="1"/>
          <p:nvPr/>
        </p:nvSpPr>
        <p:spPr>
          <a:xfrm>
            <a:off x="764514" y="2153464"/>
            <a:ext cx="8150886" cy="1588127"/>
          </a:xfrm>
          <a:prstGeom prst="rect">
            <a:avLst/>
          </a:prstGeom>
          <a:noFill/>
        </p:spPr>
        <p:txBody>
          <a:bodyPr wrap="square">
            <a:spAutoFit/>
          </a:bodyPr>
          <a:lstStyle/>
          <a:p>
            <a:pPr marL="342900" indent="-342900" algn="just">
              <a:lnSpc>
                <a:spcPct val="90000"/>
              </a:lnSpc>
              <a:buFont typeface="Wingdings" pitchFamily="2" charset="2"/>
              <a:buChar char="q"/>
            </a:pPr>
            <a:r>
              <a:rPr lang="en-GB" dirty="0">
                <a:solidFill>
                  <a:schemeClr val="bg1"/>
                </a:solidFill>
              </a:rPr>
              <a:t>Hearing-impaired students face barriers in traditional e-learning environments due to auditory-based content.</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Limited integration of sign language and captions in real-time on a single platform.</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Need for inclusive tools to enhance accessibility and learning outcomes.</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01D668D-837E-7FF4-9B0E-2CF8F465027A}"/>
              </a:ext>
            </a:extLst>
          </p:cNvPr>
          <p:cNvGrpSpPr/>
          <p:nvPr/>
        </p:nvGrpSpPr>
        <p:grpSpPr>
          <a:xfrm>
            <a:off x="-3740" y="6448499"/>
            <a:ext cx="12190249" cy="440681"/>
            <a:chOff x="-3740" y="6448499"/>
            <a:chExt cx="12190249" cy="440681"/>
          </a:xfrm>
        </p:grpSpPr>
        <p:grpSp>
          <p:nvGrpSpPr>
            <p:cNvPr id="4" name="Google Shape;714;p34">
              <a:extLst>
                <a:ext uri="{FF2B5EF4-FFF2-40B4-BE49-F238E27FC236}">
                  <a16:creationId xmlns:a16="http://schemas.microsoft.com/office/drawing/2014/main" id="{BF727274-6FE7-185E-6CAE-8806F5112D00}"/>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0D661AB9-9BE0-EACA-1D24-97335DCF1B1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A73EB755-E402-92E0-637D-EEB51697071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43161E47-9319-32FF-E147-4E57724B806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1D75C1C0-CA9B-621A-817D-FC01D888F84A}"/>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520613068"/>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876A3-D41F-BAB4-5D2A-88E17D7B8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D2208D-A970-3D05-D21C-70DECE692F95}"/>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en-US" dirty="0">
                <a:latin typeface="Times New Roman" panose="02020603050405020304" pitchFamily="18" charset="0"/>
                <a:cs typeface="Times New Roman" panose="02020603050405020304" pitchFamily="18" charset="0"/>
              </a:rPr>
              <a:t>Research Gap</a:t>
            </a:r>
          </a:p>
        </p:txBody>
      </p:sp>
      <p:sp>
        <p:nvSpPr>
          <p:cNvPr id="2" name="Content Placeholder 1">
            <a:extLst>
              <a:ext uri="{FF2B5EF4-FFF2-40B4-BE49-F238E27FC236}">
                <a16:creationId xmlns:a16="http://schemas.microsoft.com/office/drawing/2014/main" id="{52F2C89D-6BFB-43A6-D6DF-1D7BB4EBE840}"/>
              </a:ext>
            </a:extLst>
          </p:cNvPr>
          <p:cNvSpPr>
            <a:spLocks noGrp="1"/>
          </p:cNvSpPr>
          <p:nvPr>
            <p:ph sz="half" idx="4294967295"/>
          </p:nvPr>
        </p:nvSpPr>
        <p:spPr>
          <a:xfrm>
            <a:off x="1755648" y="1539657"/>
            <a:ext cx="10074908" cy="4539403"/>
          </a:xfrm>
        </p:spPr>
        <p:txBody>
          <a:bodyPr>
            <a:noAutofit/>
          </a:bodyPr>
          <a:lstStyle/>
          <a:p>
            <a:pPr>
              <a:buFont typeface="Wingdings" pitchFamily="2" charset="2"/>
              <a:buChar char="q"/>
            </a:pPr>
            <a:r>
              <a:rPr lang="en-GB" dirty="0">
                <a:latin typeface="Times New Roman" panose="02020603050405020304" pitchFamily="18" charset="0"/>
                <a:cs typeface="Times New Roman" panose="02020603050405020304" pitchFamily="18" charset="0"/>
              </a:rPr>
              <a:t>Existing solutions either focus on captions or sign language but rarely integrate both in real-time.</a:t>
            </a:r>
          </a:p>
          <a:p>
            <a:pPr>
              <a:buFont typeface="Wingdings" pitchFamily="2" charset="2"/>
              <a:buChar char="q"/>
            </a:pPr>
            <a:endParaRPr lang="en-GB"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Lack of advanced AI for accurate, context-aware sign language animations.</a:t>
            </a:r>
          </a:p>
          <a:p>
            <a:pPr>
              <a:buFont typeface="Wingdings" pitchFamily="2" charset="2"/>
              <a:buChar char="q"/>
            </a:pPr>
            <a:endParaRPr lang="en-GB"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Limited platforms offering real-time synchronization of captions, sign language, and video playback​</a:t>
            </a:r>
          </a:p>
        </p:txBody>
      </p:sp>
      <p:grpSp>
        <p:nvGrpSpPr>
          <p:cNvPr id="4" name="Group 3">
            <a:extLst>
              <a:ext uri="{FF2B5EF4-FFF2-40B4-BE49-F238E27FC236}">
                <a16:creationId xmlns:a16="http://schemas.microsoft.com/office/drawing/2014/main" id="{55EFE012-302E-7077-46FB-D0F2D5697B3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1D54E430-15EF-6535-B46F-7AEBE8DF6EEE}"/>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7767162-74E0-9D86-A60D-A70C4ED4730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07BE5632-E6AE-E54B-8E42-48FD12CEB83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DD2048F5-7948-4D88-02FD-97A395B4D954}"/>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F5F3F4CE-58AC-4820-F3CB-F95A887B8201}"/>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36671440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47751-464C-F921-4B45-C2E8A2E9C6B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651B3378-CEC6-88D8-74C1-76AE67504B8D}"/>
              </a:ext>
            </a:extLst>
          </p:cNvPr>
          <p:cNvGrpSpPr/>
          <p:nvPr/>
        </p:nvGrpSpPr>
        <p:grpSpPr>
          <a:xfrm>
            <a:off x="3984072" y="-1"/>
            <a:ext cx="4934944" cy="6858000"/>
            <a:chOff x="4010497" y="-1"/>
            <a:chExt cx="4934944" cy="6858000"/>
          </a:xfrm>
        </p:grpSpPr>
        <p:grpSp>
          <p:nvGrpSpPr>
            <p:cNvPr id="25" name="Group 24">
              <a:extLst>
                <a:ext uri="{FF2B5EF4-FFF2-40B4-BE49-F238E27FC236}">
                  <a16:creationId xmlns:a16="http://schemas.microsoft.com/office/drawing/2014/main" id="{C5F9DB25-2F6C-81AF-FD32-6B367E62F89A}"/>
                </a:ext>
              </a:extLst>
            </p:cNvPr>
            <p:cNvGrpSpPr/>
            <p:nvPr/>
          </p:nvGrpSpPr>
          <p:grpSpPr>
            <a:xfrm>
              <a:off x="4010497" y="-1"/>
              <a:ext cx="4934944" cy="6858000"/>
              <a:chOff x="3995803" y="0"/>
              <a:chExt cx="4924964" cy="6976996"/>
            </a:xfrm>
          </p:grpSpPr>
          <p:sp>
            <p:nvSpPr>
              <p:cNvPr id="26" name="Rectangle 25">
                <a:extLst>
                  <a:ext uri="{FF2B5EF4-FFF2-40B4-BE49-F238E27FC236}">
                    <a16:creationId xmlns:a16="http://schemas.microsoft.com/office/drawing/2014/main" id="{78F2A9FB-6FCE-1B03-449F-5E8DED043F2F}"/>
                  </a:ext>
                </a:extLst>
              </p:cNvPr>
              <p:cNvSpPr/>
              <p:nvPr/>
            </p:nvSpPr>
            <p:spPr>
              <a:xfrm>
                <a:off x="3995803" y="0"/>
                <a:ext cx="4171167" cy="6976996"/>
              </a:xfrm>
              <a:prstGeom prst="rect">
                <a:avLst/>
              </a:prstGeom>
              <a:solidFill>
                <a:schemeClr val="accent1">
                  <a:alpha val="36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x-none" dirty="0"/>
              </a:p>
            </p:txBody>
          </p:sp>
          <p:sp>
            <p:nvSpPr>
              <p:cNvPr id="27" name="Text Placeholder 8">
                <a:extLst>
                  <a:ext uri="{FF2B5EF4-FFF2-40B4-BE49-F238E27FC236}">
                    <a16:creationId xmlns:a16="http://schemas.microsoft.com/office/drawing/2014/main" id="{9BEA9A01-1BA3-91DF-2C4F-DA47C96D9A54}"/>
                  </a:ext>
                </a:extLst>
              </p:cNvPr>
              <p:cNvSpPr txBox="1">
                <a:spLocks/>
              </p:cNvSpPr>
              <p:nvPr/>
            </p:nvSpPr>
            <p:spPr>
              <a:xfrm>
                <a:off x="4407062" y="4019530"/>
                <a:ext cx="3352881" cy="4978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M.S.M Shazny </a:t>
                </a:r>
                <a:r>
                  <a:rPr lang="en-US" b="1" dirty="0">
                    <a:solidFill>
                      <a:srgbClr val="401918"/>
                    </a:solidFill>
                    <a:latin typeface="Times New Roman" panose="02020603050405020304" pitchFamily="18" charset="0"/>
                    <a:cs typeface="Times New Roman" panose="02020603050405020304" pitchFamily="18" charset="0"/>
                  </a:rPr>
                  <a:t>IT21173622</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29" name="Pentagon 28">
                <a:extLst>
                  <a:ext uri="{FF2B5EF4-FFF2-40B4-BE49-F238E27FC236}">
                    <a16:creationId xmlns:a16="http://schemas.microsoft.com/office/drawing/2014/main" id="{11126AE7-0D58-CAE9-F735-FFB1D8EE9AF8}"/>
                  </a:ext>
                </a:extLst>
              </p:cNvPr>
              <p:cNvSpPr/>
              <p:nvPr/>
            </p:nvSpPr>
            <p:spPr>
              <a:xfrm>
                <a:off x="8131628" y="1304120"/>
                <a:ext cx="789139" cy="438411"/>
              </a:xfrm>
              <a:prstGeom prst="homePlate">
                <a:avLst/>
              </a:prstGeom>
              <a:solidFill>
                <a:schemeClr val="accent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x-none"/>
              </a:p>
            </p:txBody>
          </p:sp>
        </p:grpSp>
        <p:pic>
          <p:nvPicPr>
            <p:cNvPr id="3" name="Picture 2" descr="A person standing in a room with computers&#10;&#10;Description automatically generated">
              <a:extLst>
                <a:ext uri="{FF2B5EF4-FFF2-40B4-BE49-F238E27FC236}">
                  <a16:creationId xmlns:a16="http://schemas.microsoft.com/office/drawing/2014/main" id="{0D01A083-5847-F0F0-3B75-2B9D8E786FE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7200"/>
                      </a14:imgEffect>
                    </a14:imgLayer>
                  </a14:imgProps>
                </a:ext>
              </a:extLst>
            </a:blip>
            <a:srcRect l="22255" t="15528" r="30955" b="23292"/>
            <a:stretch/>
          </p:blipFill>
          <p:spPr>
            <a:xfrm>
              <a:off x="4717956" y="920076"/>
              <a:ext cx="2917832" cy="2861361"/>
            </a:xfrm>
            <a:prstGeom prst="ellipse">
              <a:avLst/>
            </a:prstGeom>
            <a:ln>
              <a:noFill/>
            </a:ln>
            <a:effectLst>
              <a:softEdge rad="112500"/>
            </a:effectLst>
          </p:spPr>
        </p:pic>
      </p:grpSp>
      <p:grpSp>
        <p:nvGrpSpPr>
          <p:cNvPr id="20" name="Group 19">
            <a:extLst>
              <a:ext uri="{FF2B5EF4-FFF2-40B4-BE49-F238E27FC236}">
                <a16:creationId xmlns:a16="http://schemas.microsoft.com/office/drawing/2014/main" id="{D9F65907-E0C5-5C86-8A9A-C673616076A9}"/>
              </a:ext>
            </a:extLst>
          </p:cNvPr>
          <p:cNvGrpSpPr/>
          <p:nvPr/>
        </p:nvGrpSpPr>
        <p:grpSpPr>
          <a:xfrm>
            <a:off x="-39194" y="0"/>
            <a:ext cx="4812608" cy="6858001"/>
            <a:chOff x="-175364" y="-1"/>
            <a:chExt cx="4934944" cy="6976997"/>
          </a:xfrm>
          <a:solidFill>
            <a:schemeClr val="accent1">
              <a:alpha val="36000"/>
            </a:schemeClr>
          </a:solidFill>
        </p:grpSpPr>
        <p:sp>
          <p:nvSpPr>
            <p:cNvPr id="21" name="Rectangle 20">
              <a:extLst>
                <a:ext uri="{FF2B5EF4-FFF2-40B4-BE49-F238E27FC236}">
                  <a16:creationId xmlns:a16="http://schemas.microsoft.com/office/drawing/2014/main" id="{39AEE73C-7BEF-06DF-9FE2-CC576450D5DF}"/>
                </a:ext>
              </a:extLst>
            </p:cNvPr>
            <p:cNvSpPr/>
            <p:nvPr/>
          </p:nvSpPr>
          <p:spPr>
            <a:xfrm>
              <a:off x="-175364" y="-1"/>
              <a:ext cx="4171167" cy="6976997"/>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x-none" dirty="0"/>
            </a:p>
          </p:txBody>
        </p:sp>
        <p:sp>
          <p:nvSpPr>
            <p:cNvPr id="23" name="Text Placeholder 8">
              <a:extLst>
                <a:ext uri="{FF2B5EF4-FFF2-40B4-BE49-F238E27FC236}">
                  <a16:creationId xmlns:a16="http://schemas.microsoft.com/office/drawing/2014/main" id="{3A03004E-89CF-811B-8A5B-B2ADE195C3D6}"/>
                </a:ext>
              </a:extLst>
            </p:cNvPr>
            <p:cNvSpPr txBox="1">
              <a:spLocks/>
            </p:cNvSpPr>
            <p:nvPr/>
          </p:nvSpPr>
          <p:spPr>
            <a:xfrm>
              <a:off x="657535" y="4019530"/>
              <a:ext cx="2381257"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Saliha Rizan</a:t>
              </a: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IT21311840</a:t>
              </a:r>
            </a:p>
          </p:txBody>
        </p:sp>
        <p:sp>
          <p:nvSpPr>
            <p:cNvPr id="24" name="Pentagon 23">
              <a:extLst>
                <a:ext uri="{FF2B5EF4-FFF2-40B4-BE49-F238E27FC236}">
                  <a16:creationId xmlns:a16="http://schemas.microsoft.com/office/drawing/2014/main" id="{41979657-CA4E-6E9A-3577-3C3A65DBEE6C}"/>
                </a:ext>
              </a:extLst>
            </p:cNvPr>
            <p:cNvSpPr/>
            <p:nvPr/>
          </p:nvSpPr>
          <p:spPr>
            <a:xfrm>
              <a:off x="3970441" y="325152"/>
              <a:ext cx="789139" cy="438411"/>
            </a:xfrm>
            <a:prstGeom prst="homePlate">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x-none"/>
            </a:p>
          </p:txBody>
        </p:sp>
        <p:pic>
          <p:nvPicPr>
            <p:cNvPr id="22" name="Picture 21" descr="A person wearing a pink scarf&#10;&#10;Description automatically generated">
              <a:extLst>
                <a:ext uri="{FF2B5EF4-FFF2-40B4-BE49-F238E27FC236}">
                  <a16:creationId xmlns:a16="http://schemas.microsoft.com/office/drawing/2014/main" id="{C32581C3-7C82-CD73-9BEB-0C774E8344B2}"/>
                </a:ext>
              </a:extLst>
            </p:cNvPr>
            <p:cNvPicPr>
              <a:picLocks noChangeAspect="1"/>
            </p:cNvPicPr>
            <p:nvPr/>
          </p:nvPicPr>
          <p:blipFill rotWithShape="1">
            <a:blip r:embed="rId5"/>
            <a:srcRect l="17915" t="8332" r="9679" b="43975"/>
            <a:stretch/>
          </p:blipFill>
          <p:spPr>
            <a:xfrm>
              <a:off x="488302" y="917091"/>
              <a:ext cx="2867332" cy="2834758"/>
            </a:xfrm>
            <a:prstGeom prst="ellipse">
              <a:avLst/>
            </a:prstGeom>
            <a:grpFill/>
            <a:ln>
              <a:noFill/>
            </a:ln>
            <a:effectLst>
              <a:softEdge rad="112500"/>
            </a:effectLst>
          </p:spPr>
        </p:pic>
      </p:grpSp>
      <p:grpSp>
        <p:nvGrpSpPr>
          <p:cNvPr id="8" name="Group 7">
            <a:extLst>
              <a:ext uri="{FF2B5EF4-FFF2-40B4-BE49-F238E27FC236}">
                <a16:creationId xmlns:a16="http://schemas.microsoft.com/office/drawing/2014/main" id="{9A9A43DD-D50F-E36E-12F2-0EC71C4C876D}"/>
              </a:ext>
            </a:extLst>
          </p:cNvPr>
          <p:cNvGrpSpPr/>
          <p:nvPr/>
        </p:nvGrpSpPr>
        <p:grpSpPr>
          <a:xfrm>
            <a:off x="8129674" y="0"/>
            <a:ext cx="4803963" cy="6858001"/>
            <a:chOff x="8195057" y="-2"/>
            <a:chExt cx="4803963" cy="6858001"/>
          </a:xfrm>
        </p:grpSpPr>
        <p:grpSp>
          <p:nvGrpSpPr>
            <p:cNvPr id="30" name="Group 29">
              <a:extLst>
                <a:ext uri="{FF2B5EF4-FFF2-40B4-BE49-F238E27FC236}">
                  <a16:creationId xmlns:a16="http://schemas.microsoft.com/office/drawing/2014/main" id="{37403781-800A-C4ED-1462-60ABD7A02CAF}"/>
                </a:ext>
              </a:extLst>
            </p:cNvPr>
            <p:cNvGrpSpPr/>
            <p:nvPr/>
          </p:nvGrpSpPr>
          <p:grpSpPr>
            <a:xfrm>
              <a:off x="8195057" y="-2"/>
              <a:ext cx="4803963" cy="6858001"/>
              <a:chOff x="8166970" y="-1"/>
              <a:chExt cx="4938805" cy="6976995"/>
            </a:xfrm>
            <a:solidFill>
              <a:schemeClr val="accent1">
                <a:alpha val="36000"/>
              </a:schemeClr>
            </a:solidFill>
          </p:grpSpPr>
          <p:sp>
            <p:nvSpPr>
              <p:cNvPr id="32" name="Text Placeholder 8">
                <a:extLst>
                  <a:ext uri="{FF2B5EF4-FFF2-40B4-BE49-F238E27FC236}">
                    <a16:creationId xmlns:a16="http://schemas.microsoft.com/office/drawing/2014/main" id="{6FBBB905-E518-9ADF-C043-8D6750967863}"/>
                  </a:ext>
                </a:extLst>
              </p:cNvPr>
              <p:cNvSpPr txBox="1">
                <a:spLocks/>
              </p:cNvSpPr>
              <p:nvPr/>
            </p:nvSpPr>
            <p:spPr>
              <a:xfrm>
                <a:off x="8639938" y="4019529"/>
                <a:ext cx="3452271"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Z.F.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Sahla</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IT21159558</a:t>
                </a:r>
              </a:p>
            </p:txBody>
          </p:sp>
          <p:sp>
            <p:nvSpPr>
              <p:cNvPr id="34" name="Pentagon 33">
                <a:extLst>
                  <a:ext uri="{FF2B5EF4-FFF2-40B4-BE49-F238E27FC236}">
                    <a16:creationId xmlns:a16="http://schemas.microsoft.com/office/drawing/2014/main" id="{01D4482E-1AE8-6BB6-A35C-7EDC73219A65}"/>
                  </a:ext>
                </a:extLst>
              </p:cNvPr>
              <p:cNvSpPr/>
              <p:nvPr/>
            </p:nvSpPr>
            <p:spPr>
              <a:xfrm>
                <a:off x="12316636" y="2149777"/>
                <a:ext cx="789139" cy="438411"/>
              </a:xfrm>
              <a:prstGeom prst="homePlate">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sp>
            <p:nvSpPr>
              <p:cNvPr id="31" name="Rectangle 30">
                <a:extLst>
                  <a:ext uri="{FF2B5EF4-FFF2-40B4-BE49-F238E27FC236}">
                    <a16:creationId xmlns:a16="http://schemas.microsoft.com/office/drawing/2014/main" id="{59291A0F-9951-72CE-C6E6-5D52233327A2}"/>
                  </a:ext>
                </a:extLst>
              </p:cNvPr>
              <p:cNvSpPr/>
              <p:nvPr/>
            </p:nvSpPr>
            <p:spPr>
              <a:xfrm>
                <a:off x="8166970" y="-1"/>
                <a:ext cx="4171167" cy="6976995"/>
              </a:xfrm>
              <a:prstGeom prst="rect">
                <a:avLst/>
              </a:prstGeom>
              <a:grpFill/>
              <a:ln>
                <a:solidFill>
                  <a:srgbClr val="C88E98"/>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grpSp>
        <p:pic>
          <p:nvPicPr>
            <p:cNvPr id="5" name="Picture 4" descr="A person standing in front of a store&#10;&#10;Description automatically generated">
              <a:extLst>
                <a:ext uri="{FF2B5EF4-FFF2-40B4-BE49-F238E27FC236}">
                  <a16:creationId xmlns:a16="http://schemas.microsoft.com/office/drawing/2014/main" id="{09D151F6-AD5D-5BD9-1760-7BD9EA97C129}"/>
                </a:ext>
              </a:extLst>
            </p:cNvPr>
            <p:cNvPicPr>
              <a:picLocks noChangeAspect="1"/>
            </p:cNvPicPr>
            <p:nvPr/>
          </p:nvPicPr>
          <p:blipFill>
            <a:blip r:embed="rId6"/>
            <a:srcRect l="44661" t="28038" r="8616" b="36920"/>
            <a:stretch/>
          </p:blipFill>
          <p:spPr>
            <a:xfrm>
              <a:off x="8884597" y="920076"/>
              <a:ext cx="2899047" cy="2898978"/>
            </a:xfrm>
            <a:prstGeom prst="ellipse">
              <a:avLst/>
            </a:prstGeom>
            <a:ln>
              <a:noFill/>
            </a:ln>
            <a:effectLst>
              <a:softEdge rad="112500"/>
            </a:effectLst>
          </p:spPr>
        </p:pic>
      </p:grpSp>
      <p:sp>
        <p:nvSpPr>
          <p:cNvPr id="11" name="TextBox 10">
            <a:extLst>
              <a:ext uri="{FF2B5EF4-FFF2-40B4-BE49-F238E27FC236}">
                <a16:creationId xmlns:a16="http://schemas.microsoft.com/office/drawing/2014/main" id="{17F217E5-337F-0FAE-658F-3FEDA2C7BA97}"/>
              </a:ext>
            </a:extLst>
          </p:cNvPr>
          <p:cNvSpPr txBox="1"/>
          <p:nvPr/>
        </p:nvSpPr>
        <p:spPr>
          <a:xfrm>
            <a:off x="3285795" y="3075792"/>
            <a:ext cx="6192688" cy="1224135"/>
          </a:xfrm>
          <a:prstGeom prst="rect">
            <a:avLst/>
          </a:prstGeom>
        </p:spPr>
        <p:txBody>
          <a:bodyPr vert="horz" lIns="91440" tIns="45720" rIns="91440" bIns="45720" rtlCol="0">
            <a:noAutofit/>
          </a:bodyPr>
          <a:lstStyle/>
          <a:p>
            <a:pPr marL="285750" indent="-285750">
              <a:spcBef>
                <a:spcPct val="20000"/>
              </a:spcBef>
              <a:buFont typeface="Wingdings" pitchFamily="2" charset="2"/>
              <a:buChar char="v"/>
            </a:pPr>
            <a:endParaRPr lang="en-GB" dirty="0">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57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B65FD-ED81-5EEB-D527-00FA4EEDCA7F}"/>
            </a:ext>
          </a:extLst>
        </p:cNvPr>
        <p:cNvGrpSpPr/>
        <p:nvPr/>
      </p:nvGrpSpPr>
      <p:grpSpPr>
        <a:xfrm>
          <a:off x="0" y="0"/>
          <a:ext cx="0" cy="0"/>
          <a:chOff x="0" y="0"/>
          <a:chExt cx="0" cy="0"/>
        </a:xfrm>
      </p:grpSpPr>
      <p:sp>
        <p:nvSpPr>
          <p:cNvPr id="4" name="Title 3" descr="Title">
            <a:extLst>
              <a:ext uri="{FF2B5EF4-FFF2-40B4-BE49-F238E27FC236}">
                <a16:creationId xmlns:a16="http://schemas.microsoft.com/office/drawing/2014/main" id="{ACBED732-DBD3-EFA5-D7F0-94AE4439F16D}"/>
              </a:ext>
            </a:extLst>
          </p:cNvPr>
          <p:cNvSpPr>
            <a:spLocks noGrp="1"/>
          </p:cNvSpPr>
          <p:nvPr>
            <p:ph type="title"/>
          </p:nvPr>
        </p:nvSpPr>
        <p:spPr/>
        <p:txBody>
          <a:bodyPr rtlCol="0"/>
          <a:lstStyle/>
          <a:p>
            <a:r>
              <a:rPr lang="en-GB" sz="4000" dirty="0">
                <a:solidFill>
                  <a:srgbClr val="731F1C"/>
                </a:solidFill>
                <a:latin typeface="Times New Roman" panose="02020603050405020304" pitchFamily="18" charset="0"/>
                <a:cs typeface="Times New Roman" panose="02020603050405020304" pitchFamily="18" charset="0"/>
              </a:rPr>
              <a:t>Specific &amp; Sub Objectives</a:t>
            </a:r>
          </a:p>
        </p:txBody>
      </p:sp>
      <p:sp>
        <p:nvSpPr>
          <p:cNvPr id="23" name="Text Placeholder 22" descr="content block 1">
            <a:extLst>
              <a:ext uri="{FF2B5EF4-FFF2-40B4-BE49-F238E27FC236}">
                <a16:creationId xmlns:a16="http://schemas.microsoft.com/office/drawing/2014/main" id="{82B3B1C2-B700-CF8E-2742-CF7251C6C9F9}"/>
              </a:ext>
            </a:extLst>
          </p:cNvPr>
          <p:cNvSpPr>
            <a:spLocks noGrp="1"/>
          </p:cNvSpPr>
          <p:nvPr>
            <p:ph type="body" sz="quarter" idx="11"/>
          </p:nvPr>
        </p:nvSpPr>
        <p:spPr>
          <a:xfrm>
            <a:off x="239485" y="2483685"/>
            <a:ext cx="2834640" cy="3368675"/>
          </a:xfrm>
        </p:spPr>
        <p:txBody>
          <a:bodyPr rtlCol="0"/>
          <a:lstStyle/>
          <a:p>
            <a:pPr marL="285750" indent="-285750">
              <a:buFont typeface="Wingdings" pitchFamily="2" charset="2"/>
              <a:buChar char="q"/>
            </a:pPr>
            <a:r>
              <a:rPr lang="en-GB" sz="2000" b="0" i="0" u="none" strike="noStrike" dirty="0">
                <a:solidFill>
                  <a:srgbClr val="000000"/>
                </a:solidFill>
                <a:effectLst/>
                <a:latin typeface="Times New Roman" panose="02020603050405020304" pitchFamily="18" charset="0"/>
                <a:cs typeface="Times New Roman" panose="02020603050405020304" pitchFamily="18" charset="0"/>
              </a:rPr>
              <a:t>Develop a system that converts educational video audio into real-time captions and sign language while ensuring synchronization.</a:t>
            </a:r>
            <a:endParaRPr lang="en-GB"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31265B3-9D88-C403-1E4A-5B7D7FC0BDA1}"/>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4CE0B645-5AC0-7A08-BA47-349B4B83E356}"/>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750FF4EC-F752-86A8-ED83-281C27A79274}"/>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30</a:t>
            </a:fld>
            <a:endParaRPr lang="en-GB" sz="1200">
              <a:solidFill>
                <a:schemeClr val="bg1"/>
              </a:solidFill>
            </a:endParaRPr>
          </a:p>
        </p:txBody>
      </p:sp>
      <p:pic>
        <p:nvPicPr>
          <p:cNvPr id="6" name="Picture Placeholder 5" descr="A child wearing headphones and pointing at her hands&#10;&#10;Description automatically generated">
            <a:extLst>
              <a:ext uri="{FF2B5EF4-FFF2-40B4-BE49-F238E27FC236}">
                <a16:creationId xmlns:a16="http://schemas.microsoft.com/office/drawing/2014/main" id="{66326F87-CF07-D626-F8E6-7DB863DF6B77}"/>
              </a:ext>
            </a:extLst>
          </p:cNvPr>
          <p:cNvPicPr>
            <a:picLocks noGrp="1" noChangeAspect="1"/>
          </p:cNvPicPr>
          <p:nvPr>
            <p:ph type="pic" sz="quarter" idx="10"/>
          </p:nvPr>
        </p:nvPicPr>
        <p:blipFill>
          <a:blip r:embed="rId3"/>
          <a:srcRect l="22735" r="22735"/>
          <a:stretch>
            <a:fillRect/>
          </a:stretch>
        </p:blipFill>
        <p:spPr/>
      </p:pic>
      <p:sp>
        <p:nvSpPr>
          <p:cNvPr id="146" name="Text Placeholder 22" descr="content block 1">
            <a:extLst>
              <a:ext uri="{FF2B5EF4-FFF2-40B4-BE49-F238E27FC236}">
                <a16:creationId xmlns:a16="http://schemas.microsoft.com/office/drawing/2014/main" id="{6B4ECA9F-6CC1-DAEA-A760-121D560A0A82}"/>
              </a:ext>
            </a:extLst>
          </p:cNvPr>
          <p:cNvSpPr txBox="1">
            <a:spLocks/>
          </p:cNvSpPr>
          <p:nvPr/>
        </p:nvSpPr>
        <p:spPr>
          <a:xfrm>
            <a:off x="3673925" y="2483685"/>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q"/>
            </a:pPr>
            <a:r>
              <a:rPr lang="en-GB" sz="2000" dirty="0">
                <a:latin typeface="Times New Roman" panose="02020603050405020304" pitchFamily="18" charset="0"/>
                <a:cs typeface="Times New Roman" panose="02020603050405020304" pitchFamily="18" charset="0"/>
              </a:rPr>
              <a:t>Implement speech recognition models for real-time caption generation.</a:t>
            </a:r>
          </a:p>
          <a:p>
            <a:pPr marL="285750" indent="-285750">
              <a:buFont typeface="Wingdings" pitchFamily="2" charset="2"/>
              <a:buChar char="q"/>
            </a:pPr>
            <a:r>
              <a:rPr lang="en-GB" sz="2000" dirty="0">
                <a:latin typeface="Times New Roman" panose="02020603050405020304" pitchFamily="18" charset="0"/>
                <a:cs typeface="Times New Roman" panose="02020603050405020304" pitchFamily="18" charset="0"/>
              </a:rPr>
              <a:t>Translate spoken content into synchronized sign language.</a:t>
            </a:r>
          </a:p>
          <a:p>
            <a:pPr marL="285750" indent="-285750">
              <a:buFont typeface="Wingdings" pitchFamily="2" charset="2"/>
              <a:buChar char="q"/>
            </a:pPr>
            <a:r>
              <a:rPr lang="en-GB" sz="2000" dirty="0">
                <a:latin typeface="Times New Roman" panose="02020603050405020304" pitchFamily="18" charset="0"/>
                <a:cs typeface="Times New Roman" panose="02020603050405020304" pitchFamily="18" charset="0"/>
              </a:rPr>
              <a:t>Summarize video content to provide key points at the end.</a:t>
            </a:r>
          </a:p>
        </p:txBody>
      </p:sp>
      <p:cxnSp>
        <p:nvCxnSpPr>
          <p:cNvPr id="154" name="Straight Connector 153">
            <a:extLst>
              <a:ext uri="{FF2B5EF4-FFF2-40B4-BE49-F238E27FC236}">
                <a16:creationId xmlns:a16="http://schemas.microsoft.com/office/drawing/2014/main" id="{3E3E353B-39CC-CB46-98C9-409F769502F0}"/>
              </a:ext>
            </a:extLst>
          </p:cNvPr>
          <p:cNvCxnSpPr/>
          <p:nvPr/>
        </p:nvCxnSpPr>
        <p:spPr>
          <a:xfrm>
            <a:off x="3216729" y="21444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grpSp>
        <p:nvGrpSpPr>
          <p:cNvPr id="2" name="Group 1">
            <a:extLst>
              <a:ext uri="{FF2B5EF4-FFF2-40B4-BE49-F238E27FC236}">
                <a16:creationId xmlns:a16="http://schemas.microsoft.com/office/drawing/2014/main" id="{F2ADBDFB-BCE6-5067-C911-F9734957C28D}"/>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1202D095-109A-2303-35AB-529D7640D858}"/>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5AA6ACC-553F-9874-FFF8-A4C9928B15E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67F3C817-29E5-85DC-474E-8D3DB6151ECD}"/>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D2CB58E0-4ECD-6520-3267-413F32A9CAF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C313C367-55B8-F715-3A4F-B9CEE7CBE9E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80115767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B3003-B1C3-46D2-39A3-9E608D89F681}"/>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9486DB2-3941-4059-209D-9202C221BB28}"/>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1054DBFB-DB4B-24F5-AD53-F6551A3B36E6}"/>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556075CE-1C13-E3DF-166E-358300ABF7DD}"/>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44529A42-431F-B14E-C8C8-F0F07E512CCA}"/>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F9126AD9-8466-1833-1C10-BFA9C31FD435}"/>
              </a:ext>
            </a:extLst>
          </p:cNvPr>
          <p:cNvSpPr txBox="1"/>
          <p:nvPr/>
        </p:nvSpPr>
        <p:spPr>
          <a:xfrm>
            <a:off x="2795304" y="67594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System Diagram</a:t>
            </a:r>
          </a:p>
        </p:txBody>
      </p:sp>
      <p:grpSp>
        <p:nvGrpSpPr>
          <p:cNvPr id="2" name="Group 1">
            <a:extLst>
              <a:ext uri="{FF2B5EF4-FFF2-40B4-BE49-F238E27FC236}">
                <a16:creationId xmlns:a16="http://schemas.microsoft.com/office/drawing/2014/main" id="{07F4AED9-0723-9674-8C37-DE458BAADA47}"/>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5F055E81-B5B7-FF50-2854-9EE51CCD2C54}"/>
                </a:ext>
              </a:extLst>
            </p:cNvPr>
            <p:cNvGrpSpPr/>
            <p:nvPr/>
          </p:nvGrpSpPr>
          <p:grpSpPr>
            <a:xfrm>
              <a:off x="-3740" y="6448499"/>
              <a:ext cx="12190249" cy="409500"/>
              <a:chOff x="25500" y="4672450"/>
              <a:chExt cx="12190249" cy="409500"/>
            </a:xfrm>
          </p:grpSpPr>
          <p:sp>
            <p:nvSpPr>
              <p:cNvPr id="16" name="Google Shape;715;p34">
                <a:extLst>
                  <a:ext uri="{FF2B5EF4-FFF2-40B4-BE49-F238E27FC236}">
                    <a16:creationId xmlns:a16="http://schemas.microsoft.com/office/drawing/2014/main" id="{2450C64B-53E6-FDCE-3D37-79B44EA1577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 name="Google Shape;716;p34">
                <a:extLst>
                  <a:ext uri="{FF2B5EF4-FFF2-40B4-BE49-F238E27FC236}">
                    <a16:creationId xmlns:a16="http://schemas.microsoft.com/office/drawing/2014/main" id="{5FF1327E-9424-78E5-ECE0-9C4CBF45242D}"/>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8" name="Google Shape;717;p34">
                <a:extLst>
                  <a:ext uri="{FF2B5EF4-FFF2-40B4-BE49-F238E27FC236}">
                    <a16:creationId xmlns:a16="http://schemas.microsoft.com/office/drawing/2014/main" id="{EFE172FC-881D-D5FD-D6AD-8B41DA41B091}"/>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5" name="Google Shape;717;p34">
              <a:extLst>
                <a:ext uri="{FF2B5EF4-FFF2-40B4-BE49-F238E27FC236}">
                  <a16:creationId xmlns:a16="http://schemas.microsoft.com/office/drawing/2014/main" id="{B451F106-AFE0-6B75-94BC-462E400BB786}"/>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31" name="Picture 30" descr="A screenshot of a computer&#10;&#10;Description automatically generated">
            <a:extLst>
              <a:ext uri="{FF2B5EF4-FFF2-40B4-BE49-F238E27FC236}">
                <a16:creationId xmlns:a16="http://schemas.microsoft.com/office/drawing/2014/main" id="{B70D1201-F7A1-EE91-CA8F-4DD65CEA4676}"/>
              </a:ext>
            </a:extLst>
          </p:cNvPr>
          <p:cNvPicPr>
            <a:picLocks noChangeAspect="1"/>
          </p:cNvPicPr>
          <p:nvPr/>
        </p:nvPicPr>
        <p:blipFill>
          <a:blip r:embed="rId4"/>
          <a:srcRect l="9225" t="15958" r="20407" b="57375"/>
          <a:stretch/>
        </p:blipFill>
        <p:spPr>
          <a:xfrm>
            <a:off x="2500315" y="1849533"/>
            <a:ext cx="7094998" cy="3801961"/>
          </a:xfrm>
          <a:prstGeom prst="rect">
            <a:avLst/>
          </a:prstGeom>
        </p:spPr>
      </p:pic>
    </p:spTree>
    <p:extLst>
      <p:ext uri="{BB962C8B-B14F-4D97-AF65-F5344CB8AC3E}">
        <p14:creationId xmlns:p14="http://schemas.microsoft.com/office/powerpoint/2010/main" val="278632065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EC902-7E50-DAA5-57F2-B5D297B2AF73}"/>
            </a:ext>
          </a:extLst>
        </p:cNvPr>
        <p:cNvGrpSpPr/>
        <p:nvPr/>
      </p:nvGrpSpPr>
      <p:grpSpPr>
        <a:xfrm>
          <a:off x="0" y="0"/>
          <a:ext cx="0" cy="0"/>
          <a:chOff x="0" y="0"/>
          <a:chExt cx="0" cy="0"/>
        </a:xfrm>
      </p:grpSpPr>
      <p:pic>
        <p:nvPicPr>
          <p:cNvPr id="12" name="Picture Placeholder 11" descr="A close-up of a digital brain&#10;&#10;Description automatically generated">
            <a:extLst>
              <a:ext uri="{FF2B5EF4-FFF2-40B4-BE49-F238E27FC236}">
                <a16:creationId xmlns:a16="http://schemas.microsoft.com/office/drawing/2014/main" id="{6059D9F4-04C1-6F79-16AC-DF0C35B6BF84}"/>
              </a:ext>
            </a:extLst>
          </p:cNvPr>
          <p:cNvPicPr>
            <a:picLocks noGrp="1" noChangeAspect="1"/>
          </p:cNvPicPr>
          <p:nvPr>
            <p:ph type="pic" sz="quarter" idx="10"/>
          </p:nvPr>
        </p:nvPicPr>
        <p:blipFill>
          <a:blip r:embed="rId3"/>
          <a:srcRect t="5703" b="5703"/>
          <a:stretch>
            <a:fillRect/>
          </a:stretch>
        </p:blipFill>
        <p:spPr/>
      </p:pic>
      <p:sp>
        <p:nvSpPr>
          <p:cNvPr id="29" name="Rectangle 28">
            <a:extLst>
              <a:ext uri="{FF2B5EF4-FFF2-40B4-BE49-F238E27FC236}">
                <a16:creationId xmlns:a16="http://schemas.microsoft.com/office/drawing/2014/main" id="{72B8A5BF-B049-0CEB-BF1F-2E02F56F563D}"/>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C0EC6FEA-DB8E-840A-03E6-BE6A75F12F74}"/>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9841CC67-4060-BA30-1889-6C9FCB2215A0}"/>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45C21626-9C61-C877-DF74-B8577FEBFF0D}"/>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1A49E2D4-A360-1CA0-F324-A794D73FDFB1}"/>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503CCA48-2ADB-CB87-A588-B6176DEAC068}"/>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96D4E641-0FB9-8DBE-FFE8-FC831871F67D}"/>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grpSp>
        <p:nvGrpSpPr>
          <p:cNvPr id="5" name="Group 4">
            <a:extLst>
              <a:ext uri="{FF2B5EF4-FFF2-40B4-BE49-F238E27FC236}">
                <a16:creationId xmlns:a16="http://schemas.microsoft.com/office/drawing/2014/main" id="{B31E173A-EE80-0023-198A-FBBE5C616DC9}"/>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8ED4BE26-8287-F3D8-CEC1-BA265213AEBA}"/>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F902515B-B2FB-36EA-D61C-52796D400172}"/>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19" name="Slide Number Placeholder 5" descr="Slide Number">
            <a:extLst>
              <a:ext uri="{FF2B5EF4-FFF2-40B4-BE49-F238E27FC236}">
                <a16:creationId xmlns:a16="http://schemas.microsoft.com/office/drawing/2014/main" id="{6A0DB079-9D06-F970-8FC0-9BD4A5A56311}"/>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32</a:t>
            </a:fld>
            <a:endParaRPr lang="en-GB" sz="1200">
              <a:solidFill>
                <a:schemeClr val="bg1"/>
              </a:solidFill>
            </a:endParaRPr>
          </a:p>
        </p:txBody>
      </p:sp>
      <p:sp>
        <p:nvSpPr>
          <p:cNvPr id="2" name="TextBox 1">
            <a:extLst>
              <a:ext uri="{FF2B5EF4-FFF2-40B4-BE49-F238E27FC236}">
                <a16:creationId xmlns:a16="http://schemas.microsoft.com/office/drawing/2014/main" id="{0E55021E-3A24-0709-6E39-8C2B8202DACF}"/>
              </a:ext>
            </a:extLst>
          </p:cNvPr>
          <p:cNvSpPr txBox="1"/>
          <p:nvPr/>
        </p:nvSpPr>
        <p:spPr>
          <a:xfrm>
            <a:off x="351101" y="326710"/>
            <a:ext cx="7222516" cy="1015663"/>
          </a:xfrm>
          <a:prstGeom prst="rect">
            <a:avLst/>
          </a:prstGeom>
          <a:noFill/>
        </p:spPr>
        <p:txBody>
          <a:bodyPr wrap="square" rtlCol="0">
            <a:spAutoFit/>
          </a:bodyPr>
          <a:lstStyle/>
          <a:p>
            <a:pPr algn="ctr" defTabSz="996696">
              <a:spcAft>
                <a:spcPts val="600"/>
              </a:spcAft>
            </a:pPr>
            <a:r>
              <a:rPr lang="fr-CA" sz="6000" b="1" dirty="0">
                <a:solidFill>
                  <a:schemeClr val="bg1"/>
                </a:solidFill>
                <a:latin typeface="Times New Roman" panose="02020603050405020304" pitchFamily="18" charset="0"/>
                <a:cs typeface="Times New Roman" panose="02020603050405020304" pitchFamily="18" charset="0"/>
              </a:rPr>
              <a:t>Technologies </a:t>
            </a:r>
            <a:r>
              <a:rPr lang="fr-CA" sz="6000" b="1" dirty="0" err="1">
                <a:solidFill>
                  <a:schemeClr val="bg1"/>
                </a:solidFill>
                <a:latin typeface="Times New Roman" panose="02020603050405020304" pitchFamily="18" charset="0"/>
                <a:cs typeface="Times New Roman" panose="02020603050405020304" pitchFamily="18" charset="0"/>
              </a:rPr>
              <a:t>Used</a:t>
            </a:r>
            <a:endParaRPr lang="en-GB" sz="6000" b="1"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C7250554-F0C2-3645-0992-4ECD3B3E2E8B}"/>
              </a:ext>
            </a:extLst>
          </p:cNvPr>
          <p:cNvSpPr txBox="1"/>
          <p:nvPr/>
        </p:nvSpPr>
        <p:spPr>
          <a:xfrm>
            <a:off x="1962687" y="1361306"/>
            <a:ext cx="8340583" cy="3929281"/>
          </a:xfrm>
          <a:prstGeom prst="rect">
            <a:avLst/>
          </a:prstGeom>
          <a:noFill/>
        </p:spPr>
        <p:txBody>
          <a:bodyPr wrap="square">
            <a:spAutoFit/>
          </a:bodyPr>
          <a:lstStyle/>
          <a:p>
            <a:pPr marL="342900" indent="-342900">
              <a:spcBef>
                <a:spcPts val="1000"/>
              </a:spcBef>
              <a:buFont typeface="Wingdings" pitchFamily="2" charset="2"/>
              <a:buChar char="q"/>
              <a:defRPr/>
            </a:pPr>
            <a:r>
              <a:rPr lang="fr-CA" sz="2400" b="1" dirty="0">
                <a:solidFill>
                  <a:schemeClr val="bg1"/>
                </a:solidFill>
                <a:latin typeface="Times New Roman" panose="02020603050405020304" pitchFamily="18" charset="0"/>
                <a:cs typeface="Times New Roman" panose="02020603050405020304" pitchFamily="18" charset="0"/>
              </a:rPr>
              <a:t> </a:t>
            </a:r>
            <a:r>
              <a:rPr lang="fr-CA" sz="2400" b="1" dirty="0" err="1">
                <a:solidFill>
                  <a:schemeClr val="bg1"/>
                </a:solidFill>
                <a:latin typeface="Times New Roman" panose="02020603050405020304" pitchFamily="18" charset="0"/>
                <a:cs typeface="Times New Roman" panose="02020603050405020304" pitchFamily="18" charset="0"/>
              </a:rPr>
              <a:t>Estimated</a:t>
            </a:r>
            <a:r>
              <a:rPr lang="fr-CA" sz="2400" b="1" dirty="0">
                <a:solidFill>
                  <a:schemeClr val="bg1"/>
                </a:solidFill>
                <a:latin typeface="Times New Roman" panose="02020603050405020304" pitchFamily="18" charset="0"/>
                <a:cs typeface="Times New Roman" panose="02020603050405020304" pitchFamily="18" charset="0"/>
              </a:rPr>
              <a:t> Technologies</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Machine Learning Model – MobileNetV2, T5</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Mobile Application - Flutter</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Database - Firebase</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Server - Fast API</a:t>
            </a:r>
          </a:p>
          <a:p>
            <a:pPr marL="342900" indent="-342900">
              <a:spcBef>
                <a:spcPts val="1000"/>
              </a:spcBef>
              <a:buFont typeface="Wingdings" pitchFamily="2" charset="2"/>
              <a:buChar char="q"/>
              <a:defRPr/>
            </a:pPr>
            <a:r>
              <a:rPr lang="en-GB" sz="2400" dirty="0">
                <a:solidFill>
                  <a:schemeClr val="bg1"/>
                </a:solidFill>
                <a:latin typeface="Times New Roman" panose="02020603050405020304" pitchFamily="18" charset="0"/>
              </a:rPr>
              <a:t>General Environment</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Python</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Google </a:t>
            </a:r>
            <a:r>
              <a:rPr lang="en-US" sz="2400" dirty="0" err="1">
                <a:solidFill>
                  <a:schemeClr val="bg1"/>
                </a:solidFill>
                <a:latin typeface="Times New Roman" panose="02020603050405020304" pitchFamily="18" charset="0"/>
                <a:cs typeface="Times New Roman" panose="02020603050405020304" pitchFamily="18" charset="0"/>
              </a:rPr>
              <a:t>Colab</a:t>
            </a:r>
            <a:endParaRPr lang="en-US" sz="2400" dirty="0">
              <a:solidFill>
                <a:schemeClr val="bg1"/>
              </a:solidFill>
              <a:latin typeface="Times New Roman" panose="02020603050405020304" pitchFamily="18" charset="0"/>
              <a:cs typeface="Times New Roman" panose="02020603050405020304" pitchFamily="18" charset="0"/>
            </a:endParaRPr>
          </a:p>
          <a:p>
            <a:pPr marL="1257300" lvl="2" indent="-342900">
              <a:spcBef>
                <a:spcPts val="1000"/>
              </a:spcBef>
              <a:buFont typeface="Arial" panose="020B0604020202020204" pitchFamily="34" charset="0"/>
              <a:buChar char="•"/>
              <a:defRPr/>
            </a:pPr>
            <a:r>
              <a:rPr lang="en-US" sz="2400" dirty="0" err="1">
                <a:solidFill>
                  <a:schemeClr val="bg1"/>
                </a:solidFill>
                <a:latin typeface="Times New Roman" panose="02020603050405020304" pitchFamily="18" charset="0"/>
                <a:cs typeface="Times New Roman" panose="02020603050405020304" pitchFamily="18" charset="0"/>
              </a:rPr>
              <a:t>Github</a:t>
            </a:r>
            <a:endParaRPr lang="en-US" sz="2400" dirty="0">
              <a:solidFill>
                <a:schemeClr val="bg1"/>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C5F3EDD-000C-FB2E-387E-3134E522B564}"/>
              </a:ext>
            </a:extLst>
          </p:cNvPr>
          <p:cNvGrpSpPr/>
          <p:nvPr/>
        </p:nvGrpSpPr>
        <p:grpSpPr>
          <a:xfrm>
            <a:off x="-3740" y="6448499"/>
            <a:ext cx="12190249" cy="440681"/>
            <a:chOff x="-3740" y="6448499"/>
            <a:chExt cx="12190249" cy="440681"/>
          </a:xfrm>
        </p:grpSpPr>
        <p:grpSp>
          <p:nvGrpSpPr>
            <p:cNvPr id="4" name="Google Shape;714;p34">
              <a:extLst>
                <a:ext uri="{FF2B5EF4-FFF2-40B4-BE49-F238E27FC236}">
                  <a16:creationId xmlns:a16="http://schemas.microsoft.com/office/drawing/2014/main" id="{11D0AE09-3B0F-DBF3-5C61-C55DD9E97C06}"/>
                </a:ext>
              </a:extLst>
            </p:cNvPr>
            <p:cNvGrpSpPr/>
            <p:nvPr/>
          </p:nvGrpSpPr>
          <p:grpSpPr>
            <a:xfrm>
              <a:off x="-3740" y="6448499"/>
              <a:ext cx="12190249" cy="409500"/>
              <a:chOff x="25500" y="4672450"/>
              <a:chExt cx="12190249" cy="409500"/>
            </a:xfrm>
          </p:grpSpPr>
          <p:sp>
            <p:nvSpPr>
              <p:cNvPr id="8" name="Google Shape;715;p34">
                <a:extLst>
                  <a:ext uri="{FF2B5EF4-FFF2-40B4-BE49-F238E27FC236}">
                    <a16:creationId xmlns:a16="http://schemas.microsoft.com/office/drawing/2014/main" id="{8C4311DD-98CE-419D-E026-6E6C8112596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716;p34">
                <a:extLst>
                  <a:ext uri="{FF2B5EF4-FFF2-40B4-BE49-F238E27FC236}">
                    <a16:creationId xmlns:a16="http://schemas.microsoft.com/office/drawing/2014/main" id="{F68B6853-96AD-5FC2-42ED-AD5010B78A14}"/>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262DE7AB-1348-4F70-B8B5-00FA0395FE06}"/>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58CEEF63-103F-E653-33F6-DAF1231CE4BA}"/>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7496935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EAC22-C728-B8B5-8098-E06E98FED86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C35AF7A-3C39-9A90-42B4-A56C9423B780}"/>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accent1">
              <a:lumMod val="60000"/>
              <a:lumOff val="40000"/>
            </a:schemeClr>
          </a:solidFill>
        </p:grpSpPr>
        <p:sp>
          <p:nvSpPr>
            <p:cNvPr id="9" name="Freeform: Shape 31">
              <a:extLst>
                <a:ext uri="{FF2B5EF4-FFF2-40B4-BE49-F238E27FC236}">
                  <a16:creationId xmlns:a16="http://schemas.microsoft.com/office/drawing/2014/main" id="{2D0567CE-2816-F464-4F19-3CF1D89541F1}"/>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0" name="Freeform: Shape 29">
              <a:extLst>
                <a:ext uri="{FF2B5EF4-FFF2-40B4-BE49-F238E27FC236}">
                  <a16:creationId xmlns:a16="http://schemas.microsoft.com/office/drawing/2014/main" id="{BF95E5F4-3900-8B4B-2B0B-D4233EAB90B5}"/>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7" name="Freeform: Shape 27">
              <a:extLst>
                <a:ext uri="{FF2B5EF4-FFF2-40B4-BE49-F238E27FC236}">
                  <a16:creationId xmlns:a16="http://schemas.microsoft.com/office/drawing/2014/main" id="{FBBFD499-492A-9709-5145-6090B759EB64}"/>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8" name="Freeform: Shape 25">
              <a:extLst>
                <a:ext uri="{FF2B5EF4-FFF2-40B4-BE49-F238E27FC236}">
                  <a16:creationId xmlns:a16="http://schemas.microsoft.com/office/drawing/2014/main" id="{4BB8EED6-24B7-808B-00CD-DAA336A9934C}"/>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9" name="Freeform: Shape 23">
              <a:extLst>
                <a:ext uri="{FF2B5EF4-FFF2-40B4-BE49-F238E27FC236}">
                  <a16:creationId xmlns:a16="http://schemas.microsoft.com/office/drawing/2014/main" id="{699AC509-0A00-2C07-E6E0-921660F1EEA4}"/>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6" name="TextBox 15">
            <a:extLst>
              <a:ext uri="{FF2B5EF4-FFF2-40B4-BE49-F238E27FC236}">
                <a16:creationId xmlns:a16="http://schemas.microsoft.com/office/drawing/2014/main" id="{AEB0BC30-9947-A248-3EAC-27D70CBADD83}"/>
              </a:ext>
            </a:extLst>
          </p:cNvPr>
          <p:cNvSpPr txBox="1"/>
          <p:nvPr/>
        </p:nvSpPr>
        <p:spPr>
          <a:xfrm>
            <a:off x="1681779" y="2167877"/>
            <a:ext cx="8828441"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Implementation</a:t>
            </a:r>
          </a:p>
        </p:txBody>
      </p:sp>
      <p:grpSp>
        <p:nvGrpSpPr>
          <p:cNvPr id="2" name="Group 1">
            <a:extLst>
              <a:ext uri="{FF2B5EF4-FFF2-40B4-BE49-F238E27FC236}">
                <a16:creationId xmlns:a16="http://schemas.microsoft.com/office/drawing/2014/main" id="{B941F502-295B-6D89-0D53-3FF0F012AA07}"/>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19050743-3DB0-F4FD-91D8-7DDDA73C7AE5}"/>
                </a:ext>
              </a:extLst>
            </p:cNvPr>
            <p:cNvGrpSpPr/>
            <p:nvPr/>
          </p:nvGrpSpPr>
          <p:grpSpPr>
            <a:xfrm>
              <a:off x="-3740" y="6448499"/>
              <a:ext cx="12190249" cy="409500"/>
              <a:chOff x="25500" y="4672450"/>
              <a:chExt cx="12190249" cy="409500"/>
            </a:xfrm>
          </p:grpSpPr>
          <p:pic>
            <p:nvPicPr>
              <p:cNvPr id="6" name="Google Shape;716;p34">
                <a:extLst>
                  <a:ext uri="{FF2B5EF4-FFF2-40B4-BE49-F238E27FC236}">
                    <a16:creationId xmlns:a16="http://schemas.microsoft.com/office/drawing/2014/main" id="{61060637-A585-8DAA-2105-1C0EBF8A290A}"/>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A8FD9CCD-5CB0-70E7-CD49-0FBF3BDE462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sp>
            <p:nvSpPr>
              <p:cNvPr id="5" name="Google Shape;715;p34">
                <a:extLst>
                  <a:ext uri="{FF2B5EF4-FFF2-40B4-BE49-F238E27FC236}">
                    <a16:creationId xmlns:a16="http://schemas.microsoft.com/office/drawing/2014/main" id="{B934BE5C-9D3E-C122-1B31-1188DF77465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717;p34">
              <a:extLst>
                <a:ext uri="{FF2B5EF4-FFF2-40B4-BE49-F238E27FC236}">
                  <a16:creationId xmlns:a16="http://schemas.microsoft.com/office/drawing/2014/main" id="{1AE4BE0F-CDA9-A62C-FACF-AF9EDEAD6CA6}"/>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49044130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D4310-8D37-69FA-3214-47E9A3E6821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0711C33B-6AA7-0930-87F5-CA89BE8A60CE}"/>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031B3584-A148-218A-6E36-95FBD27DB996}"/>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C0C5BE2B-64E3-9EBB-2C30-F5E8CAE187EE}"/>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E391D18C-B2CC-EF4B-5520-C4699BEF8CB2}"/>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9" name="TextBox 18">
            <a:extLst>
              <a:ext uri="{FF2B5EF4-FFF2-40B4-BE49-F238E27FC236}">
                <a16:creationId xmlns:a16="http://schemas.microsoft.com/office/drawing/2014/main" id="{982831C0-362C-32BD-1E03-20DAFE0AE0B2}"/>
              </a:ext>
            </a:extLst>
          </p:cNvPr>
          <p:cNvSpPr txBox="1"/>
          <p:nvPr/>
        </p:nvSpPr>
        <p:spPr>
          <a:xfrm>
            <a:off x="2424695" y="698536"/>
            <a:ext cx="7342609" cy="923330"/>
          </a:xfrm>
          <a:prstGeom prst="rect">
            <a:avLst/>
          </a:prstGeom>
          <a:noFill/>
        </p:spPr>
        <p:txBody>
          <a:bodyPr wrap="square" rtlCol="0">
            <a:spAutoFit/>
          </a:bodyPr>
          <a:lstStyle/>
          <a:p>
            <a:pPr algn="ctr" defTabSz="996696">
              <a:spcAft>
                <a:spcPts val="600"/>
              </a:spcAft>
            </a:pPr>
            <a:r>
              <a:rPr lang="en-GB" sz="5400" b="1" dirty="0" err="1">
                <a:solidFill>
                  <a:srgbClr val="401918"/>
                </a:solidFill>
                <a:latin typeface="Times New Roman" panose="02020603050405020304" pitchFamily="18" charset="0"/>
                <a:cs typeface="Times New Roman" panose="02020603050405020304" pitchFamily="18" charset="0"/>
              </a:rPr>
              <a:t>CGan</a:t>
            </a:r>
            <a:r>
              <a:rPr lang="en-GB" sz="5400" b="1" dirty="0">
                <a:solidFill>
                  <a:srgbClr val="401918"/>
                </a:solidFill>
                <a:latin typeface="Times New Roman" panose="02020603050405020304" pitchFamily="18" charset="0"/>
                <a:cs typeface="Times New Roman" panose="02020603050405020304" pitchFamily="18" charset="0"/>
              </a:rPr>
              <a:t> Model</a:t>
            </a:r>
          </a:p>
        </p:txBody>
      </p:sp>
      <p:grpSp>
        <p:nvGrpSpPr>
          <p:cNvPr id="2" name="Group 1">
            <a:extLst>
              <a:ext uri="{FF2B5EF4-FFF2-40B4-BE49-F238E27FC236}">
                <a16:creationId xmlns:a16="http://schemas.microsoft.com/office/drawing/2014/main" id="{9A21FBA7-17F7-732C-1D97-6FAE0DF23AB2}"/>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BEEDEA98-DE6B-919B-80D0-69AF6380EC2E}"/>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006606ED-D972-582B-4251-C9F863E6216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Google Shape;716;p34">
                <a:extLst>
                  <a:ext uri="{FF2B5EF4-FFF2-40B4-BE49-F238E27FC236}">
                    <a16:creationId xmlns:a16="http://schemas.microsoft.com/office/drawing/2014/main" id="{8C097187-8C65-DFE1-3C71-5CC3F7CC4F26}"/>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0" name="Google Shape;717;p34">
                <a:extLst>
                  <a:ext uri="{FF2B5EF4-FFF2-40B4-BE49-F238E27FC236}">
                    <a16:creationId xmlns:a16="http://schemas.microsoft.com/office/drawing/2014/main" id="{8C6EBEC7-167F-795E-1585-261E87E61A78}"/>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D6583790-5494-F79D-D5D8-A585B9FC52B7}"/>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4" name="Picture 3">
            <a:extLst>
              <a:ext uri="{FF2B5EF4-FFF2-40B4-BE49-F238E27FC236}">
                <a16:creationId xmlns:a16="http://schemas.microsoft.com/office/drawing/2014/main" id="{3DD66D0F-D9D8-0D52-CA4F-D2554ED5EC76}"/>
              </a:ext>
            </a:extLst>
          </p:cNvPr>
          <p:cNvPicPr>
            <a:picLocks noChangeAspect="1"/>
          </p:cNvPicPr>
          <p:nvPr/>
        </p:nvPicPr>
        <p:blipFill>
          <a:blip r:embed="rId4"/>
          <a:stretch>
            <a:fillRect/>
          </a:stretch>
        </p:blipFill>
        <p:spPr>
          <a:xfrm>
            <a:off x="2032683" y="1731896"/>
            <a:ext cx="8307602" cy="1013990"/>
          </a:xfrm>
          <a:prstGeom prst="rect">
            <a:avLst/>
          </a:prstGeom>
        </p:spPr>
      </p:pic>
      <p:pic>
        <p:nvPicPr>
          <p:cNvPr id="6" name="Picture 5" descr="A black and white image of a sign language&#10;&#10;Description automatically generated">
            <a:extLst>
              <a:ext uri="{FF2B5EF4-FFF2-40B4-BE49-F238E27FC236}">
                <a16:creationId xmlns:a16="http://schemas.microsoft.com/office/drawing/2014/main" id="{37E56369-28A9-9219-64A3-B90FED94E788}"/>
              </a:ext>
            </a:extLst>
          </p:cNvPr>
          <p:cNvPicPr>
            <a:picLocks noChangeAspect="1"/>
          </p:cNvPicPr>
          <p:nvPr/>
        </p:nvPicPr>
        <p:blipFill>
          <a:blip r:embed="rId5"/>
          <a:stretch>
            <a:fillRect/>
          </a:stretch>
        </p:blipFill>
        <p:spPr>
          <a:xfrm>
            <a:off x="3060002" y="2855916"/>
            <a:ext cx="3296555" cy="3219891"/>
          </a:xfrm>
          <a:prstGeom prst="rect">
            <a:avLst/>
          </a:prstGeom>
        </p:spPr>
      </p:pic>
      <p:pic>
        <p:nvPicPr>
          <p:cNvPr id="8" name="Picture 7" descr="A qr code with a black and white background&#10;&#10;Description automatically generated">
            <a:extLst>
              <a:ext uri="{FF2B5EF4-FFF2-40B4-BE49-F238E27FC236}">
                <a16:creationId xmlns:a16="http://schemas.microsoft.com/office/drawing/2014/main" id="{FC2AAE72-CDC9-D4E7-D081-389B32D57F87}"/>
              </a:ext>
            </a:extLst>
          </p:cNvPr>
          <p:cNvPicPr>
            <a:picLocks noChangeAspect="1"/>
          </p:cNvPicPr>
          <p:nvPr/>
        </p:nvPicPr>
        <p:blipFill>
          <a:blip r:embed="rId6"/>
          <a:stretch>
            <a:fillRect/>
          </a:stretch>
        </p:blipFill>
        <p:spPr>
          <a:xfrm>
            <a:off x="6516439" y="2827425"/>
            <a:ext cx="3250865" cy="3276872"/>
          </a:xfrm>
          <a:prstGeom prst="rect">
            <a:avLst/>
          </a:prstGeom>
        </p:spPr>
      </p:pic>
    </p:spTree>
    <p:extLst>
      <p:ext uri="{BB962C8B-B14F-4D97-AF65-F5344CB8AC3E}">
        <p14:creationId xmlns:p14="http://schemas.microsoft.com/office/powerpoint/2010/main" val="180865309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24643-0B6D-1EF1-CE1F-F2EFBCE3FAF0}"/>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F3584908-5398-C164-F333-C613F90508A7}"/>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63FBB732-505B-E3C8-152D-5DB9562E348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BFECD0FE-850E-F2D5-BBBE-D09FA760B1BD}"/>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8BA17673-10C8-13D3-AA61-62518E91B5EE}"/>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9" name="TextBox 18">
            <a:extLst>
              <a:ext uri="{FF2B5EF4-FFF2-40B4-BE49-F238E27FC236}">
                <a16:creationId xmlns:a16="http://schemas.microsoft.com/office/drawing/2014/main" id="{643C35A2-59D0-F05F-00D2-D5C984E648D5}"/>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Speech to text</a:t>
            </a:r>
          </a:p>
        </p:txBody>
      </p:sp>
      <p:grpSp>
        <p:nvGrpSpPr>
          <p:cNvPr id="2" name="Group 1">
            <a:extLst>
              <a:ext uri="{FF2B5EF4-FFF2-40B4-BE49-F238E27FC236}">
                <a16:creationId xmlns:a16="http://schemas.microsoft.com/office/drawing/2014/main" id="{AA437220-26A4-EFBB-A18D-1FF321D69209}"/>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629E5C4A-D063-4EDD-58F4-E44D92390880}"/>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F021D2FB-1D30-E7C9-824D-C536D6E22D5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Google Shape;716;p34">
                <a:extLst>
                  <a:ext uri="{FF2B5EF4-FFF2-40B4-BE49-F238E27FC236}">
                    <a16:creationId xmlns:a16="http://schemas.microsoft.com/office/drawing/2014/main" id="{923FBCBC-19F0-F25D-4509-B928570A6D41}"/>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0" name="Google Shape;717;p34">
                <a:extLst>
                  <a:ext uri="{FF2B5EF4-FFF2-40B4-BE49-F238E27FC236}">
                    <a16:creationId xmlns:a16="http://schemas.microsoft.com/office/drawing/2014/main" id="{423C6D76-1253-DBF3-E686-68D5C540A2A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6A9568A9-268E-1800-CA7B-5C9CD7B11F8B}"/>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grpSp>
        <p:nvGrpSpPr>
          <p:cNvPr id="27" name="Group 26">
            <a:extLst>
              <a:ext uri="{FF2B5EF4-FFF2-40B4-BE49-F238E27FC236}">
                <a16:creationId xmlns:a16="http://schemas.microsoft.com/office/drawing/2014/main" id="{5A438E75-48F1-3A4A-88FE-7B5D0DB35AFF}"/>
              </a:ext>
            </a:extLst>
          </p:cNvPr>
          <p:cNvGrpSpPr/>
          <p:nvPr/>
        </p:nvGrpSpPr>
        <p:grpSpPr>
          <a:xfrm>
            <a:off x="1307467" y="2260376"/>
            <a:ext cx="9577065" cy="2601197"/>
            <a:chOff x="1579415" y="2159525"/>
            <a:chExt cx="9911459" cy="2538949"/>
          </a:xfrm>
        </p:grpSpPr>
        <p:pic>
          <p:nvPicPr>
            <p:cNvPr id="21" name="Picture 20" descr="A screenshot of a computer program&#10;&#10;Description automatically generated">
              <a:extLst>
                <a:ext uri="{FF2B5EF4-FFF2-40B4-BE49-F238E27FC236}">
                  <a16:creationId xmlns:a16="http://schemas.microsoft.com/office/drawing/2014/main" id="{A222F0C2-D7A1-F3E5-E5B4-A0CAB4740A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19280" y="2159525"/>
              <a:ext cx="3471594" cy="2538949"/>
            </a:xfrm>
            <a:prstGeom prst="rect">
              <a:avLst/>
            </a:prstGeom>
            <a:noFill/>
            <a:ln>
              <a:noFill/>
            </a:ln>
          </p:spPr>
        </p:pic>
        <p:pic>
          <p:nvPicPr>
            <p:cNvPr id="23" name="Picture 22" descr="A screenshot of a computer&#10;&#10;Description automatically generated">
              <a:extLst>
                <a:ext uri="{FF2B5EF4-FFF2-40B4-BE49-F238E27FC236}">
                  <a16:creationId xmlns:a16="http://schemas.microsoft.com/office/drawing/2014/main" id="{2A2A84ED-79B1-0F51-10EA-FB23E808B5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7993" y="2187773"/>
              <a:ext cx="2681287" cy="2510701"/>
            </a:xfrm>
            <a:prstGeom prst="rect">
              <a:avLst/>
            </a:prstGeom>
            <a:noFill/>
            <a:ln>
              <a:noFill/>
            </a:ln>
          </p:spPr>
        </p:pic>
        <p:pic>
          <p:nvPicPr>
            <p:cNvPr id="26" name="Picture 25" descr="A screen shot of a computer program&#10;&#10;Description automatically generated">
              <a:extLst>
                <a:ext uri="{FF2B5EF4-FFF2-40B4-BE49-F238E27FC236}">
                  <a16:creationId xmlns:a16="http://schemas.microsoft.com/office/drawing/2014/main" id="{63471F30-E7A1-EE47-348F-6A9FA4B1F6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79415" y="2210987"/>
              <a:ext cx="3613817" cy="2450558"/>
            </a:xfrm>
            <a:prstGeom prst="rect">
              <a:avLst/>
            </a:prstGeom>
            <a:noFill/>
            <a:ln>
              <a:noFill/>
            </a:ln>
          </p:spPr>
        </p:pic>
      </p:grpSp>
    </p:spTree>
    <p:extLst>
      <p:ext uri="{BB962C8B-B14F-4D97-AF65-F5344CB8AC3E}">
        <p14:creationId xmlns:p14="http://schemas.microsoft.com/office/powerpoint/2010/main" val="204993491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C734C-826A-C3CA-C67B-8C9A18584224}"/>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3C275A5-5F97-BD8A-362C-FC6ED71607E4}"/>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FEDB8A47-A071-B053-0E73-59F4E754F500}"/>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432E7DEA-13CD-1053-429C-238E0FFD8519}"/>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B57357A6-C32A-B4A7-CB8C-9AB72D1B3E5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95BD6147-65FF-A554-1B61-8B733DB8C909}"/>
              </a:ext>
            </a:extLst>
          </p:cNvPr>
          <p:cNvSpPr txBox="1"/>
          <p:nvPr/>
        </p:nvSpPr>
        <p:spPr>
          <a:xfrm>
            <a:off x="489769" y="809524"/>
            <a:ext cx="1123935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Sign Hand Model</a:t>
            </a:r>
          </a:p>
        </p:txBody>
      </p:sp>
      <p:grpSp>
        <p:nvGrpSpPr>
          <p:cNvPr id="2" name="Group 1">
            <a:extLst>
              <a:ext uri="{FF2B5EF4-FFF2-40B4-BE49-F238E27FC236}">
                <a16:creationId xmlns:a16="http://schemas.microsoft.com/office/drawing/2014/main" id="{CE9FED0D-5568-82C1-DDB2-18F375542748}"/>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4C47420C-B884-9845-17C4-6397EE096483}"/>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1D310280-5894-459B-CF97-0B8C01537D8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Google Shape;716;p34">
                <a:extLst>
                  <a:ext uri="{FF2B5EF4-FFF2-40B4-BE49-F238E27FC236}">
                    <a16:creationId xmlns:a16="http://schemas.microsoft.com/office/drawing/2014/main" id="{B6854FCE-7E92-30BF-9143-44373DA93B3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12B99E6D-D8F6-FCC1-0E5A-86A5D7E46CA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5" name="Google Shape;717;p34">
              <a:extLst>
                <a:ext uri="{FF2B5EF4-FFF2-40B4-BE49-F238E27FC236}">
                  <a16:creationId xmlns:a16="http://schemas.microsoft.com/office/drawing/2014/main" id="{9083663E-DEB8-EFF8-F104-10DEB89648E1}"/>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4" name="Picture 3" descr="A screenshot of a computer&#10;&#10;AI-generated content may be incorrect.">
            <a:extLst>
              <a:ext uri="{FF2B5EF4-FFF2-40B4-BE49-F238E27FC236}">
                <a16:creationId xmlns:a16="http://schemas.microsoft.com/office/drawing/2014/main" id="{07EED6E3-DC7D-80A1-7D5A-1DF8D07AA388}"/>
              </a:ext>
            </a:extLst>
          </p:cNvPr>
          <p:cNvPicPr>
            <a:picLocks noChangeAspect="1"/>
          </p:cNvPicPr>
          <p:nvPr/>
        </p:nvPicPr>
        <p:blipFill>
          <a:blip r:embed="rId4"/>
          <a:stretch>
            <a:fillRect/>
          </a:stretch>
        </p:blipFill>
        <p:spPr>
          <a:xfrm>
            <a:off x="2363152" y="1922340"/>
            <a:ext cx="4633241" cy="1578433"/>
          </a:xfrm>
          <a:prstGeom prst="rect">
            <a:avLst/>
          </a:prstGeom>
        </p:spPr>
      </p:pic>
      <p:pic>
        <p:nvPicPr>
          <p:cNvPr id="5" name="Picture 4" descr="A screen shot of a computer program&#10;&#10;AI-generated content may be incorrect.">
            <a:extLst>
              <a:ext uri="{FF2B5EF4-FFF2-40B4-BE49-F238E27FC236}">
                <a16:creationId xmlns:a16="http://schemas.microsoft.com/office/drawing/2014/main" id="{49E966FB-88E6-9C41-E1D5-ACF0380E6B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78718" y="3599193"/>
            <a:ext cx="4633241" cy="2163805"/>
          </a:xfrm>
          <a:prstGeom prst="rect">
            <a:avLst/>
          </a:prstGeom>
          <a:noFill/>
          <a:ln>
            <a:noFill/>
          </a:ln>
        </p:spPr>
      </p:pic>
      <p:pic>
        <p:nvPicPr>
          <p:cNvPr id="6" name="Picture 5">
            <a:extLst>
              <a:ext uri="{FF2B5EF4-FFF2-40B4-BE49-F238E27FC236}">
                <a16:creationId xmlns:a16="http://schemas.microsoft.com/office/drawing/2014/main" id="{E3725C8B-D23D-7BA8-76EE-09AD1A277E74}"/>
              </a:ext>
            </a:extLst>
          </p:cNvPr>
          <p:cNvPicPr>
            <a:picLocks noChangeAspect="1"/>
          </p:cNvPicPr>
          <p:nvPr/>
        </p:nvPicPr>
        <p:blipFill>
          <a:blip r:embed="rId6">
            <a:extLst>
              <a:ext uri="{28A0092B-C50C-407E-A947-70E740481C1C}">
                <a14:useLocalDpi xmlns:a14="http://schemas.microsoft.com/office/drawing/2010/main" val="0"/>
              </a:ext>
            </a:extLst>
          </a:blip>
          <a:srcRect r="18667"/>
          <a:stretch/>
        </p:blipFill>
        <p:spPr bwMode="auto">
          <a:xfrm>
            <a:off x="7145237" y="1930719"/>
            <a:ext cx="2735690" cy="970915"/>
          </a:xfrm>
          <a:prstGeom prst="rect">
            <a:avLst/>
          </a:prstGeom>
          <a:noFill/>
          <a:ln>
            <a:noFill/>
          </a:ln>
        </p:spPr>
      </p:pic>
      <p:pic>
        <p:nvPicPr>
          <p:cNvPr id="7" name="Picture 6">
            <a:extLst>
              <a:ext uri="{FF2B5EF4-FFF2-40B4-BE49-F238E27FC236}">
                <a16:creationId xmlns:a16="http://schemas.microsoft.com/office/drawing/2014/main" id="{A4BE5927-B1F4-5804-0DA7-44100F34249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45236" y="3006935"/>
            <a:ext cx="2735690" cy="2746863"/>
          </a:xfrm>
          <a:prstGeom prst="rect">
            <a:avLst/>
          </a:prstGeom>
          <a:noFill/>
          <a:ln>
            <a:noFill/>
          </a:ln>
        </p:spPr>
      </p:pic>
    </p:spTree>
    <p:extLst>
      <p:ext uri="{BB962C8B-B14F-4D97-AF65-F5344CB8AC3E}">
        <p14:creationId xmlns:p14="http://schemas.microsoft.com/office/powerpoint/2010/main" val="2287552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BAF9-4342-F5D0-1542-A7614EABA26F}"/>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32B9426-913F-E0E2-7038-85DDA81103DA}"/>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750E12CD-70FA-9780-C82D-EF3159421D5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27AE8261-8204-5645-A6CE-B82C6EAF668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2B75A6D2-8FB5-46FF-63AF-01C1FCD8A980}"/>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2" name="Group 1">
            <a:extLst>
              <a:ext uri="{FF2B5EF4-FFF2-40B4-BE49-F238E27FC236}">
                <a16:creationId xmlns:a16="http://schemas.microsoft.com/office/drawing/2014/main" id="{24070BBD-8DC9-B76F-1643-4F3F2F13EA00}"/>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0CA526AD-0652-BE6F-11D0-035114EA1895}"/>
                </a:ext>
              </a:extLst>
            </p:cNvPr>
            <p:cNvGrpSpPr/>
            <p:nvPr/>
          </p:nvGrpSpPr>
          <p:grpSpPr>
            <a:xfrm>
              <a:off x="-3740" y="6448499"/>
              <a:ext cx="12190249" cy="409500"/>
              <a:chOff x="25500" y="4672450"/>
              <a:chExt cx="12190249" cy="409500"/>
            </a:xfrm>
          </p:grpSpPr>
          <p:sp>
            <p:nvSpPr>
              <p:cNvPr id="18" name="Google Shape;715;p34">
                <a:extLst>
                  <a:ext uri="{FF2B5EF4-FFF2-40B4-BE49-F238E27FC236}">
                    <a16:creationId xmlns:a16="http://schemas.microsoft.com/office/drawing/2014/main" id="{4C19AB37-8AE3-B523-46CE-052B23FA14E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Google Shape;716;p34">
                <a:extLst>
                  <a:ext uri="{FF2B5EF4-FFF2-40B4-BE49-F238E27FC236}">
                    <a16:creationId xmlns:a16="http://schemas.microsoft.com/office/drawing/2014/main" id="{AF02B047-447D-F7AA-E06C-DD1F6B339524}"/>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1" name="Google Shape;717;p34">
                <a:extLst>
                  <a:ext uri="{FF2B5EF4-FFF2-40B4-BE49-F238E27FC236}">
                    <a16:creationId xmlns:a16="http://schemas.microsoft.com/office/drawing/2014/main" id="{28265D31-C044-1EE3-CA9F-7014D5C1191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A00B0EA5-C84B-3D7A-A51F-06B26B218167}"/>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24" name="Picture 23">
            <a:extLst>
              <a:ext uri="{FF2B5EF4-FFF2-40B4-BE49-F238E27FC236}">
                <a16:creationId xmlns:a16="http://schemas.microsoft.com/office/drawing/2014/main" id="{C9612122-A203-68D0-25C7-E2FB8B7CAA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1928" y="3994722"/>
            <a:ext cx="5411189" cy="574156"/>
          </a:xfrm>
          <a:prstGeom prst="rect">
            <a:avLst/>
          </a:prstGeom>
          <a:noFill/>
          <a:ln>
            <a:noFill/>
          </a:ln>
        </p:spPr>
      </p:pic>
      <p:pic>
        <p:nvPicPr>
          <p:cNvPr id="25" name="Picture 24">
            <a:extLst>
              <a:ext uri="{FF2B5EF4-FFF2-40B4-BE49-F238E27FC236}">
                <a16:creationId xmlns:a16="http://schemas.microsoft.com/office/drawing/2014/main" id="{45832C98-7E83-F476-073F-20AAE3E5718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1928" y="1947571"/>
            <a:ext cx="5411189" cy="1928757"/>
          </a:xfrm>
          <a:prstGeom prst="rect">
            <a:avLst/>
          </a:prstGeom>
          <a:noFill/>
          <a:ln>
            <a:noFill/>
          </a:ln>
        </p:spPr>
      </p:pic>
      <p:pic>
        <p:nvPicPr>
          <p:cNvPr id="26" name="Picture 25">
            <a:extLst>
              <a:ext uri="{FF2B5EF4-FFF2-40B4-BE49-F238E27FC236}">
                <a16:creationId xmlns:a16="http://schemas.microsoft.com/office/drawing/2014/main" id="{F33CAE3B-7507-BF35-274D-392FFBF6C2D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6380" y="1453716"/>
            <a:ext cx="4645158" cy="3950567"/>
          </a:xfrm>
          <a:prstGeom prst="rect">
            <a:avLst/>
          </a:prstGeom>
          <a:noFill/>
          <a:ln>
            <a:noFill/>
          </a:ln>
        </p:spPr>
      </p:pic>
    </p:spTree>
    <p:extLst>
      <p:ext uri="{BB962C8B-B14F-4D97-AF65-F5344CB8AC3E}">
        <p14:creationId xmlns:p14="http://schemas.microsoft.com/office/powerpoint/2010/main" val="100869579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2C27B-050B-974B-5F98-1DE6D588C205}"/>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C5B6009F-74CC-3079-167A-68A4FB0C928C}"/>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E85891A5-2196-8BF7-0945-712DCE996F92}"/>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1C47BC11-7689-A844-2A70-7143637CD8DE}"/>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10BFE2DC-FA72-78F4-9FAC-7D5E88F1AA7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2" name="Group 1">
            <a:extLst>
              <a:ext uri="{FF2B5EF4-FFF2-40B4-BE49-F238E27FC236}">
                <a16:creationId xmlns:a16="http://schemas.microsoft.com/office/drawing/2014/main" id="{6F685EC5-AE47-39B1-6859-7836DC50D927}"/>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43A60C92-CFB3-E82A-4834-5BA4468E89C6}"/>
                </a:ext>
              </a:extLst>
            </p:cNvPr>
            <p:cNvGrpSpPr/>
            <p:nvPr/>
          </p:nvGrpSpPr>
          <p:grpSpPr>
            <a:xfrm>
              <a:off x="-3740" y="6448499"/>
              <a:ext cx="12190249" cy="409500"/>
              <a:chOff x="25500" y="4672450"/>
              <a:chExt cx="12190249" cy="409500"/>
            </a:xfrm>
          </p:grpSpPr>
          <p:sp>
            <p:nvSpPr>
              <p:cNvPr id="18" name="Google Shape;715;p34">
                <a:extLst>
                  <a:ext uri="{FF2B5EF4-FFF2-40B4-BE49-F238E27FC236}">
                    <a16:creationId xmlns:a16="http://schemas.microsoft.com/office/drawing/2014/main" id="{57878C21-5276-9E79-AF92-5875B9CB6440}"/>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Google Shape;716;p34">
                <a:extLst>
                  <a:ext uri="{FF2B5EF4-FFF2-40B4-BE49-F238E27FC236}">
                    <a16:creationId xmlns:a16="http://schemas.microsoft.com/office/drawing/2014/main" id="{C6D6CA7F-F8FC-598D-91E0-39B261B3E1A0}"/>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1" name="Google Shape;717;p34">
                <a:extLst>
                  <a:ext uri="{FF2B5EF4-FFF2-40B4-BE49-F238E27FC236}">
                    <a16:creationId xmlns:a16="http://schemas.microsoft.com/office/drawing/2014/main" id="{44FBB417-4D22-4835-7BF1-F43E2F3905D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E083F3D2-51CA-B579-8AEF-663B90E4ACE3}"/>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4" name="Picture 3" descr="A screenshot of a computer&#10;&#10;Description automatically generated">
            <a:extLst>
              <a:ext uri="{FF2B5EF4-FFF2-40B4-BE49-F238E27FC236}">
                <a16:creationId xmlns:a16="http://schemas.microsoft.com/office/drawing/2014/main" id="{4726D8DB-A8BC-1ACE-2B45-1149A53DDF39}"/>
              </a:ext>
            </a:extLst>
          </p:cNvPr>
          <p:cNvPicPr>
            <a:picLocks noChangeAspect="1"/>
          </p:cNvPicPr>
          <p:nvPr/>
        </p:nvPicPr>
        <p:blipFill>
          <a:blip r:embed="rId4"/>
          <a:srcRect t="27777" b="11580"/>
          <a:stretch/>
        </p:blipFill>
        <p:spPr>
          <a:xfrm>
            <a:off x="787317" y="2165564"/>
            <a:ext cx="10644255" cy="3400306"/>
          </a:xfrm>
          <a:prstGeom prst="rect">
            <a:avLst/>
          </a:prstGeom>
        </p:spPr>
      </p:pic>
      <p:sp>
        <p:nvSpPr>
          <p:cNvPr id="5" name="TextBox 4">
            <a:extLst>
              <a:ext uri="{FF2B5EF4-FFF2-40B4-BE49-F238E27FC236}">
                <a16:creationId xmlns:a16="http://schemas.microsoft.com/office/drawing/2014/main" id="{59432ABC-6A97-2A98-315B-5EDE08A39B6D}"/>
              </a:ext>
            </a:extLst>
          </p:cNvPr>
          <p:cNvSpPr txBox="1"/>
          <p:nvPr/>
        </p:nvSpPr>
        <p:spPr>
          <a:xfrm>
            <a:off x="1743124" y="959485"/>
            <a:ext cx="8609379" cy="830997"/>
          </a:xfrm>
          <a:prstGeom prst="rect">
            <a:avLst/>
          </a:prstGeom>
          <a:noFill/>
        </p:spPr>
        <p:txBody>
          <a:bodyPr wrap="square" rtlCol="0">
            <a:spAutoFit/>
          </a:bodyPr>
          <a:lstStyle/>
          <a:p>
            <a:pPr algn="ctr" defTabSz="996696">
              <a:spcAft>
                <a:spcPts val="600"/>
              </a:spcAft>
            </a:pPr>
            <a:r>
              <a:rPr lang="en-GB" sz="4800" b="1" dirty="0">
                <a:solidFill>
                  <a:srgbClr val="401918"/>
                </a:solidFill>
                <a:latin typeface="Times New Roman" panose="02020603050405020304" pitchFamily="18" charset="0"/>
                <a:cs typeface="Times New Roman" panose="02020603050405020304" pitchFamily="18" charset="0"/>
              </a:rPr>
              <a:t>Text Summarization Dataset</a:t>
            </a:r>
          </a:p>
        </p:txBody>
      </p:sp>
    </p:spTree>
    <p:extLst>
      <p:ext uri="{BB962C8B-B14F-4D97-AF65-F5344CB8AC3E}">
        <p14:creationId xmlns:p14="http://schemas.microsoft.com/office/powerpoint/2010/main" val="21330306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B5A8D-A198-E106-5B2D-0EC5649DD82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B8B13915-88A7-846F-20A1-8DFB289B5A4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E4FD9180-9684-22C5-F2D3-7140416AC89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6488A9CA-7DAE-EAE7-84E9-CF7CD629185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5226CBA9-2D28-7EE8-030C-2C772C1D1262}"/>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2C2095DE-9C89-7F8F-FFB2-7D1DDE80EA5F}"/>
              </a:ext>
            </a:extLst>
          </p:cNvPr>
          <p:cNvSpPr txBox="1"/>
          <p:nvPr/>
        </p:nvSpPr>
        <p:spPr>
          <a:xfrm>
            <a:off x="2795304" y="675945"/>
            <a:ext cx="737067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Text Summarization</a:t>
            </a:r>
          </a:p>
        </p:txBody>
      </p:sp>
      <p:grpSp>
        <p:nvGrpSpPr>
          <p:cNvPr id="4" name="Group 3">
            <a:extLst>
              <a:ext uri="{FF2B5EF4-FFF2-40B4-BE49-F238E27FC236}">
                <a16:creationId xmlns:a16="http://schemas.microsoft.com/office/drawing/2014/main" id="{B87F96A6-9223-B5D0-F3CC-A9F1599F7D57}"/>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EF4C875-A9D5-7FD5-E027-CAB3EC17EFCD}"/>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4DEC9CA1-B9D8-6D47-8DD0-548A898F39C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41E455FB-8B79-02E2-F286-7C8C86827150}"/>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DA186BB3-5F56-D51C-E72B-BF9B8325B02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70DB42B2-4697-A243-D02A-DD39408EBAF6}"/>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16" name="Picture 15">
            <a:extLst>
              <a:ext uri="{FF2B5EF4-FFF2-40B4-BE49-F238E27FC236}">
                <a16:creationId xmlns:a16="http://schemas.microsoft.com/office/drawing/2014/main" id="{9897DA3A-5357-316D-E629-A92D870281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6511" y="1668308"/>
            <a:ext cx="3529302" cy="1854821"/>
          </a:xfrm>
          <a:prstGeom prst="rect">
            <a:avLst/>
          </a:prstGeom>
          <a:noFill/>
          <a:ln>
            <a:noFill/>
          </a:ln>
        </p:spPr>
      </p:pic>
      <p:pic>
        <p:nvPicPr>
          <p:cNvPr id="18" name="Picture 17">
            <a:extLst>
              <a:ext uri="{FF2B5EF4-FFF2-40B4-BE49-F238E27FC236}">
                <a16:creationId xmlns:a16="http://schemas.microsoft.com/office/drawing/2014/main" id="{C3BFC224-8F86-4A33-609D-607EEDD1E8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77" y="1668308"/>
            <a:ext cx="3624903" cy="3095544"/>
          </a:xfrm>
          <a:prstGeom prst="rect">
            <a:avLst/>
          </a:prstGeom>
          <a:noFill/>
          <a:ln>
            <a:noFill/>
          </a:ln>
        </p:spPr>
      </p:pic>
      <p:pic>
        <p:nvPicPr>
          <p:cNvPr id="20" name="Picture 19">
            <a:extLst>
              <a:ext uri="{FF2B5EF4-FFF2-40B4-BE49-F238E27FC236}">
                <a16:creationId xmlns:a16="http://schemas.microsoft.com/office/drawing/2014/main" id="{4B13952C-FD23-D598-3279-AAF25C75618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07443" y="1678747"/>
            <a:ext cx="3208046" cy="1880335"/>
          </a:xfrm>
          <a:prstGeom prst="rect">
            <a:avLst/>
          </a:prstGeom>
          <a:noFill/>
          <a:ln>
            <a:noFill/>
          </a:ln>
        </p:spPr>
      </p:pic>
    </p:spTree>
    <p:extLst>
      <p:ext uri="{BB962C8B-B14F-4D97-AF65-F5344CB8AC3E}">
        <p14:creationId xmlns:p14="http://schemas.microsoft.com/office/powerpoint/2010/main" val="365083453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llage of pictures of children&#10;&#10;Description automatically generated">
            <a:extLst>
              <a:ext uri="{FF2B5EF4-FFF2-40B4-BE49-F238E27FC236}">
                <a16:creationId xmlns:a16="http://schemas.microsoft.com/office/drawing/2014/main" id="{FCABB3BF-4E6B-9575-A862-E8D2514E03F8}"/>
              </a:ext>
            </a:extLst>
          </p:cNvPr>
          <p:cNvPicPr>
            <a:picLocks noGrp="1" noChangeAspect="1"/>
          </p:cNvPicPr>
          <p:nvPr>
            <p:ph type="pic" sz="quarter" idx="10"/>
          </p:nvPr>
        </p:nvPicPr>
        <p:blipFill>
          <a:blip r:embed="rId3"/>
          <a:srcRect/>
          <a:stretch>
            <a:fillRect/>
          </a:stretch>
        </p:blipFill>
        <p:spPr/>
      </p:pic>
      <p:grpSp>
        <p:nvGrpSpPr>
          <p:cNvPr id="3" name="Group 2">
            <a:extLst>
              <a:ext uri="{FF2B5EF4-FFF2-40B4-BE49-F238E27FC236}">
                <a16:creationId xmlns:a16="http://schemas.microsoft.com/office/drawing/2014/main" id="{B96D2D9B-E0B9-499F-9404-108DB59E4502}"/>
              </a:ext>
              <a:ext uri="{C183D7F6-B498-43B3-948B-1728B52AA6E4}">
                <adec:decorative xmlns:adec="http://schemas.microsoft.com/office/drawing/2017/decorative" val="1"/>
              </a:ext>
            </a:extLst>
          </p:cNvPr>
          <p:cNvGrpSpPr/>
          <p:nvPr/>
        </p:nvGrpSpPr>
        <p:grpSpPr>
          <a:xfrm>
            <a:off x="0" y="0"/>
            <a:ext cx="6957056" cy="6858000"/>
            <a:chOff x="0" y="0"/>
            <a:chExt cx="6957056" cy="6858000"/>
          </a:xfrm>
        </p:grpSpPr>
        <p:sp>
          <p:nvSpPr>
            <p:cNvPr id="33" name="Parallelogram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0" name="Freeform: Shape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1">
                <a:alpha val="857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grpSp>
      <p:sp>
        <p:nvSpPr>
          <p:cNvPr id="31" name="Title 30" descr="title">
            <a:extLst>
              <a:ext uri="{FF2B5EF4-FFF2-40B4-BE49-F238E27FC236}">
                <a16:creationId xmlns:a16="http://schemas.microsoft.com/office/drawing/2014/main" id="{9284195F-D106-45D8-ABAA-959FA68948B0}"/>
              </a:ext>
            </a:extLst>
          </p:cNvPr>
          <p:cNvSpPr>
            <a:spLocks noGrp="1"/>
          </p:cNvSpPr>
          <p:nvPr>
            <p:ph type="ctrTitle"/>
          </p:nvPr>
        </p:nvSpPr>
        <p:spPr>
          <a:xfrm>
            <a:off x="137552" y="1893757"/>
            <a:ext cx="5330038" cy="637316"/>
          </a:xfrm>
        </p:spPr>
        <p:txBody>
          <a:bodyPr rtlCol="0"/>
          <a:lstStyle/>
          <a:p>
            <a:pPr rtl="0"/>
            <a:r>
              <a:rPr lang="en-GB" sz="6000" dirty="0">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FDED8A79-59FE-61C6-4E9D-D20CBB51F8DD}"/>
              </a:ext>
            </a:extLst>
          </p:cNvPr>
          <p:cNvSpPr txBox="1"/>
          <p:nvPr/>
        </p:nvSpPr>
        <p:spPr>
          <a:xfrm>
            <a:off x="290985" y="2821815"/>
            <a:ext cx="5176605" cy="2529923"/>
          </a:xfrm>
          <a:prstGeom prst="rect">
            <a:avLst/>
          </a:prstGeom>
          <a:noFill/>
        </p:spPr>
        <p:txBody>
          <a:bodyPr wrap="square">
            <a:spAutoFit/>
          </a:bodyPr>
          <a:lstStyle/>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This research addresses the significant barriers encountered by hearing-impaired children in accessing traditional e-learning environments.</a:t>
            </a:r>
          </a:p>
          <a:p>
            <a:pPr marL="342900" indent="-342900" algn="l">
              <a:lnSpc>
                <a:spcPct val="90000"/>
              </a:lnSpc>
              <a:buFont typeface="Wingdings" pitchFamily="2" charset="2"/>
              <a:buChar char="q"/>
            </a:pP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Emphasizes the need for a tailored learning experience utilizing AI to translate educational content into sign language, ensuring inclusivity.</a:t>
            </a:r>
          </a:p>
          <a:p>
            <a:pPr marL="342900" indent="-342900" algn="l">
              <a:lnSpc>
                <a:spcPct val="90000"/>
              </a:lnSpc>
              <a:buFont typeface="Wingdings" pitchFamily="2" charset="2"/>
              <a:buChar char="q"/>
            </a:pP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The solution integrates advanced technologies such as augmented reality and machine learning to enhance interaction and learning outcomes.</a:t>
            </a:r>
          </a:p>
        </p:txBody>
      </p:sp>
      <p:grpSp>
        <p:nvGrpSpPr>
          <p:cNvPr id="17" name="Google Shape;714;p34">
            <a:extLst>
              <a:ext uri="{FF2B5EF4-FFF2-40B4-BE49-F238E27FC236}">
                <a16:creationId xmlns:a16="http://schemas.microsoft.com/office/drawing/2014/main" id="{2C18316A-CF3D-E346-2146-3D986C3E569A}"/>
              </a:ext>
            </a:extLst>
          </p:cNvPr>
          <p:cNvGrpSpPr/>
          <p:nvPr/>
        </p:nvGrpSpPr>
        <p:grpSpPr>
          <a:xfrm>
            <a:off x="-3740" y="6448499"/>
            <a:ext cx="12190249" cy="409500"/>
            <a:chOff x="25500" y="4672450"/>
            <a:chExt cx="12190249" cy="409500"/>
          </a:xfrm>
        </p:grpSpPr>
        <p:sp>
          <p:nvSpPr>
            <p:cNvPr id="18" name="Google Shape;715;p34">
              <a:extLst>
                <a:ext uri="{FF2B5EF4-FFF2-40B4-BE49-F238E27FC236}">
                  <a16:creationId xmlns:a16="http://schemas.microsoft.com/office/drawing/2014/main" id="{76C8142C-CF80-1774-D159-34596B67AD3D}"/>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716;p34">
              <a:extLst>
                <a:ext uri="{FF2B5EF4-FFF2-40B4-BE49-F238E27FC236}">
                  <a16:creationId xmlns:a16="http://schemas.microsoft.com/office/drawing/2014/main" id="{AADBE0E7-10B5-476F-961F-519B1462414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21" name="Google Shape;717;p34">
              <a:extLst>
                <a:ext uri="{FF2B5EF4-FFF2-40B4-BE49-F238E27FC236}">
                  <a16:creationId xmlns:a16="http://schemas.microsoft.com/office/drawing/2014/main" id="{A517F620-2C7A-E792-3F57-3C2872E74209}"/>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bg1"/>
                </a:solidFill>
                <a:latin typeface="Raleway"/>
                <a:ea typeface="Raleway"/>
                <a:cs typeface="Raleway"/>
                <a:sym typeface="Raleway"/>
              </a:endParaRPr>
            </a:p>
          </p:txBody>
        </p:sp>
      </p:gr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B646F-C039-F416-1C7A-86F76D658DDB}"/>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5A7CB9D1-9AF1-D3F3-C670-CC480155590D}"/>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485EFDF2-86F9-2245-1D74-4F9F2EC5E49A}"/>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815ECEDD-C339-5B4F-2605-6EB59455C3A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195C9767-4253-21FF-F901-58A5AE0D7DC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44F91ACD-CA32-45D5-CE0C-D39AF5236CC0}"/>
              </a:ext>
            </a:extLst>
          </p:cNvPr>
          <p:cNvSpPr txBox="1"/>
          <p:nvPr/>
        </p:nvSpPr>
        <p:spPr>
          <a:xfrm>
            <a:off x="2526363" y="686689"/>
            <a:ext cx="737067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User Interface</a:t>
            </a:r>
          </a:p>
        </p:txBody>
      </p:sp>
      <p:grpSp>
        <p:nvGrpSpPr>
          <p:cNvPr id="4" name="Group 3">
            <a:extLst>
              <a:ext uri="{FF2B5EF4-FFF2-40B4-BE49-F238E27FC236}">
                <a16:creationId xmlns:a16="http://schemas.microsoft.com/office/drawing/2014/main" id="{653C9DDB-7E24-D08E-6081-F2A6914C86AD}"/>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A740BDDC-00E0-13A7-71EA-C5AFF4C2FEE6}"/>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EA79EA23-7E49-49B2-90F9-D8410A5585F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5A13CF1B-760F-C325-82C7-31F2C4E62D88}"/>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071BCAA5-A104-E514-838C-1168221A1EC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90BE5A0C-D02D-CF1B-855E-978993371066}"/>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2" name="Picture 1">
            <a:extLst>
              <a:ext uri="{FF2B5EF4-FFF2-40B4-BE49-F238E27FC236}">
                <a16:creationId xmlns:a16="http://schemas.microsoft.com/office/drawing/2014/main" id="{0A26887D-8142-48E7-F41D-55F021041F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70965" y="1553562"/>
            <a:ext cx="2196316" cy="4395369"/>
          </a:xfrm>
          <a:prstGeom prst="rect">
            <a:avLst/>
          </a:prstGeom>
          <a:noFill/>
          <a:ln>
            <a:noFill/>
          </a:ln>
        </p:spPr>
      </p:pic>
      <p:pic>
        <p:nvPicPr>
          <p:cNvPr id="3" name="Picture 2" descr="A screenshot of a video chat&#10;&#10;AI-generated content may be incorrect.">
            <a:extLst>
              <a:ext uri="{FF2B5EF4-FFF2-40B4-BE49-F238E27FC236}">
                <a16:creationId xmlns:a16="http://schemas.microsoft.com/office/drawing/2014/main" id="{C3DAF81B-3633-8FF4-0D7F-A19131A2044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6343" y="1553562"/>
            <a:ext cx="2487584" cy="4395369"/>
          </a:xfrm>
          <a:prstGeom prst="rect">
            <a:avLst/>
          </a:prstGeom>
          <a:noFill/>
          <a:ln>
            <a:noFill/>
          </a:ln>
        </p:spPr>
      </p:pic>
      <p:pic>
        <p:nvPicPr>
          <p:cNvPr id="15" name="Picture 14" descr="A black background with white spots&#10;&#10;Description automatically generated">
            <a:extLst>
              <a:ext uri="{FF2B5EF4-FFF2-40B4-BE49-F238E27FC236}">
                <a16:creationId xmlns:a16="http://schemas.microsoft.com/office/drawing/2014/main" id="{F10BCBBF-671D-FEA3-BC93-09AEA40D6E90}"/>
              </a:ext>
            </a:extLst>
          </p:cNvPr>
          <p:cNvPicPr>
            <a:picLocks noChangeAspect="1"/>
          </p:cNvPicPr>
          <p:nvPr/>
        </p:nvPicPr>
        <p:blipFill>
          <a:blip r:embed="rId6"/>
          <a:stretch>
            <a:fillRect/>
          </a:stretch>
        </p:blipFill>
        <p:spPr>
          <a:xfrm>
            <a:off x="2435476" y="1553562"/>
            <a:ext cx="2298757" cy="4410208"/>
          </a:xfrm>
          <a:prstGeom prst="rect">
            <a:avLst/>
          </a:prstGeom>
        </p:spPr>
      </p:pic>
    </p:spTree>
    <p:extLst>
      <p:ext uri="{BB962C8B-B14F-4D97-AF65-F5344CB8AC3E}">
        <p14:creationId xmlns:p14="http://schemas.microsoft.com/office/powerpoint/2010/main" val="27195779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2CFA-E1C3-4508-0186-F4309384D61B}"/>
            </a:ext>
          </a:extLst>
        </p:cNvPr>
        <p:cNvGrpSpPr/>
        <p:nvPr/>
      </p:nvGrpSpPr>
      <p:grpSpPr>
        <a:xfrm>
          <a:off x="0" y="0"/>
          <a:ext cx="0" cy="0"/>
          <a:chOff x="0" y="0"/>
          <a:chExt cx="0" cy="0"/>
        </a:xfrm>
      </p:grpSpPr>
      <p:pic>
        <p:nvPicPr>
          <p:cNvPr id="7" name="Picture Placeholder 6" descr="A child holding up her fist&#10;&#10;Description automatically generated">
            <a:extLst>
              <a:ext uri="{FF2B5EF4-FFF2-40B4-BE49-F238E27FC236}">
                <a16:creationId xmlns:a16="http://schemas.microsoft.com/office/drawing/2014/main" id="{A94BB393-E553-1732-FC3A-F2C7A031CAA8}"/>
              </a:ext>
            </a:extLst>
          </p:cNvPr>
          <p:cNvPicPr>
            <a:picLocks noGrp="1" noChangeAspect="1"/>
          </p:cNvPicPr>
          <p:nvPr>
            <p:ph type="pic" sz="quarter" idx="10"/>
          </p:nvPr>
        </p:nvPicPr>
        <p:blipFill>
          <a:blip r:embed="rId3"/>
          <a:srcRect l="35421" t="-455" r="20647" b="455"/>
          <a:stretch/>
        </p:blipFill>
        <p:spPr>
          <a:xfrm>
            <a:off x="6868517" y="0"/>
            <a:ext cx="5355875" cy="6858000"/>
          </a:xfrm>
        </p:spPr>
      </p:pic>
      <p:sp>
        <p:nvSpPr>
          <p:cNvPr id="4" name="Title 3" descr="Title">
            <a:extLst>
              <a:ext uri="{FF2B5EF4-FFF2-40B4-BE49-F238E27FC236}">
                <a16:creationId xmlns:a16="http://schemas.microsoft.com/office/drawing/2014/main" id="{46C7DBB8-20E6-C808-0437-A6E0A5EFBDAC}"/>
              </a:ext>
            </a:extLst>
          </p:cNvPr>
          <p:cNvSpPr>
            <a:spLocks noGrp="1"/>
          </p:cNvSpPr>
          <p:nvPr>
            <p:ph type="title"/>
          </p:nvPr>
        </p:nvSpPr>
        <p:spPr>
          <a:xfrm>
            <a:off x="397659" y="356022"/>
            <a:ext cx="6891564" cy="830997"/>
          </a:xfrm>
        </p:spPr>
        <p:txBody>
          <a:bodyPr rtlCol="0"/>
          <a:lstStyle/>
          <a:p>
            <a:pPr algn="ctr"/>
            <a:r>
              <a:rPr lang="en-GB" sz="5400" kern="1200" dirty="0">
                <a:solidFill>
                  <a:srgbClr val="401918"/>
                </a:solidFill>
                <a:latin typeface="Times New Roman" panose="02020603050405020304" pitchFamily="18" charset="0"/>
                <a:cs typeface="Times New Roman" panose="02020603050405020304" pitchFamily="18" charset="0"/>
              </a:rPr>
              <a:t>Requirements</a:t>
            </a:r>
            <a:endParaRPr lang="en-GB" sz="5400" dirty="0">
              <a:solidFill>
                <a:srgbClr val="401918"/>
              </a:solidFill>
              <a:latin typeface="Times New Roman" panose="02020603050405020304" pitchFamily="18" charset="0"/>
              <a:cs typeface="Times New Roman" panose="02020603050405020304" pitchFamily="18" charset="0"/>
            </a:endParaRPr>
          </a:p>
        </p:txBody>
      </p:sp>
      <p:sp>
        <p:nvSpPr>
          <p:cNvPr id="23" name="Text Placeholder 22" descr="content block 1">
            <a:extLst>
              <a:ext uri="{FF2B5EF4-FFF2-40B4-BE49-F238E27FC236}">
                <a16:creationId xmlns:a16="http://schemas.microsoft.com/office/drawing/2014/main" id="{C992448F-C283-833A-D7A8-6997E62550DC}"/>
              </a:ext>
            </a:extLst>
          </p:cNvPr>
          <p:cNvSpPr>
            <a:spLocks noGrp="1"/>
          </p:cNvSpPr>
          <p:nvPr>
            <p:ph type="body" sz="quarter" idx="11"/>
          </p:nvPr>
        </p:nvSpPr>
        <p:spPr>
          <a:xfrm>
            <a:off x="243555" y="2852721"/>
            <a:ext cx="2834640" cy="3368675"/>
          </a:xfrm>
        </p:spPr>
        <p:txBody>
          <a:bodyPr rtlCol="0"/>
          <a:lstStyle/>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synchronize the display of sign language gestures with the spoken content and captions in real-time</a:t>
            </a:r>
          </a:p>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integrate these summaries with sign language translations and captions for comprehensive learning support.</a:t>
            </a:r>
          </a:p>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provide a user-friendly interface that allows easy navigation between captions, sign language translations, and summaries.</a:t>
            </a:r>
          </a:p>
        </p:txBody>
      </p:sp>
      <p:sp>
        <p:nvSpPr>
          <p:cNvPr id="14" name="Rectangle 13">
            <a:extLst>
              <a:ext uri="{FF2B5EF4-FFF2-40B4-BE49-F238E27FC236}">
                <a16:creationId xmlns:a16="http://schemas.microsoft.com/office/drawing/2014/main" id="{2468ABF1-82E3-5657-9BF5-3ADCD6D62FFC}"/>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99BCD9AF-B911-29BA-D93E-4066CED124F2}"/>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D8A740B6-1631-AB14-C7B4-F4D5561C6F7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41</a:t>
            </a:fld>
            <a:endParaRPr lang="en-GB" sz="1200">
              <a:solidFill>
                <a:schemeClr val="bg1"/>
              </a:solidFill>
            </a:endParaRPr>
          </a:p>
        </p:txBody>
      </p:sp>
      <p:sp>
        <p:nvSpPr>
          <p:cNvPr id="146" name="Text Placeholder 22" descr="content block 1">
            <a:extLst>
              <a:ext uri="{FF2B5EF4-FFF2-40B4-BE49-F238E27FC236}">
                <a16:creationId xmlns:a16="http://schemas.microsoft.com/office/drawing/2014/main" id="{A5FE5F4F-AF31-1F77-F733-56A28587E82D}"/>
              </a:ext>
            </a:extLst>
          </p:cNvPr>
          <p:cNvSpPr txBox="1">
            <a:spLocks/>
          </p:cNvSpPr>
          <p:nvPr/>
        </p:nvSpPr>
        <p:spPr>
          <a:xfrm>
            <a:off x="3521521" y="2853382"/>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Scalability</a:t>
            </a:r>
          </a:p>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Reliability and Availability</a:t>
            </a:r>
          </a:p>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Security</a:t>
            </a:r>
          </a:p>
        </p:txBody>
      </p:sp>
      <p:grpSp>
        <p:nvGrpSpPr>
          <p:cNvPr id="147" name="Group 146">
            <a:extLst>
              <a:ext uri="{FF2B5EF4-FFF2-40B4-BE49-F238E27FC236}">
                <a16:creationId xmlns:a16="http://schemas.microsoft.com/office/drawing/2014/main" id="{57AD45A6-16B5-884C-2C9C-AA76EBAA978F}"/>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8BE583DD-CC6B-6907-0402-FA8EC8A16681}"/>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21094953-0B9F-23B5-BD07-767C5BE5FE0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4DC35DD8-D3D9-E957-A057-0EB718C9DF0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4FDE3F9A-9424-7BDB-6076-3B17697C4D9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5F1323DA-04AB-77C1-1D6B-30B0B36382C1}"/>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51F6FF38-C187-94A0-2881-16EE8926D8EE}"/>
              </a:ext>
            </a:extLst>
          </p:cNvPr>
          <p:cNvCxnSpPr>
            <a:cxnSpLocks/>
          </p:cNvCxnSpPr>
          <p:nvPr/>
        </p:nvCxnSpPr>
        <p:spPr>
          <a:xfrm>
            <a:off x="318901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
        <p:nvSpPr>
          <p:cNvPr id="8" name="Title 3" descr="Title">
            <a:extLst>
              <a:ext uri="{FF2B5EF4-FFF2-40B4-BE49-F238E27FC236}">
                <a16:creationId xmlns:a16="http://schemas.microsoft.com/office/drawing/2014/main" id="{368E5C2D-D93F-A7D3-063E-E247AE1EEBD7}"/>
              </a:ext>
            </a:extLst>
          </p:cNvPr>
          <p:cNvSpPr txBox="1">
            <a:spLocks/>
          </p:cNvSpPr>
          <p:nvPr/>
        </p:nvSpPr>
        <p:spPr>
          <a:xfrm>
            <a:off x="91248" y="2282709"/>
            <a:ext cx="2945505"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Functional Requirements</a:t>
            </a:r>
          </a:p>
        </p:txBody>
      </p:sp>
      <p:sp>
        <p:nvSpPr>
          <p:cNvPr id="10" name="Title 3" descr="Title">
            <a:extLst>
              <a:ext uri="{FF2B5EF4-FFF2-40B4-BE49-F238E27FC236}">
                <a16:creationId xmlns:a16="http://schemas.microsoft.com/office/drawing/2014/main" id="{D8E8809E-0731-7667-8E6C-FF4231149A6B}"/>
              </a:ext>
            </a:extLst>
          </p:cNvPr>
          <p:cNvSpPr txBox="1">
            <a:spLocks/>
          </p:cNvSpPr>
          <p:nvPr/>
        </p:nvSpPr>
        <p:spPr>
          <a:xfrm>
            <a:off x="3410668" y="2282709"/>
            <a:ext cx="3544299"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Non - Functional Requirements</a:t>
            </a:r>
          </a:p>
        </p:txBody>
      </p:sp>
    </p:spTree>
    <p:extLst>
      <p:ext uri="{BB962C8B-B14F-4D97-AF65-F5344CB8AC3E}">
        <p14:creationId xmlns:p14="http://schemas.microsoft.com/office/powerpoint/2010/main" val="1728177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45723-CA88-BD80-71C3-3911379A40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D1C33-BF35-CF89-E624-777CF2D3DF22}"/>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x-none" sz="4400"/>
              <a:t>Referenc</a:t>
            </a:r>
            <a:r>
              <a:rPr lang="en-US" sz="4400" dirty="0"/>
              <a:t>es</a:t>
            </a:r>
            <a:endParaRPr lang="x-none" sz="4400" dirty="0"/>
          </a:p>
        </p:txBody>
      </p:sp>
      <p:sp>
        <p:nvSpPr>
          <p:cNvPr id="2" name="Content Placeholder 1">
            <a:extLst>
              <a:ext uri="{FF2B5EF4-FFF2-40B4-BE49-F238E27FC236}">
                <a16:creationId xmlns:a16="http://schemas.microsoft.com/office/drawing/2014/main" id="{A4767232-DD36-A16F-3B00-C938D1490294}"/>
              </a:ext>
            </a:extLst>
          </p:cNvPr>
          <p:cNvSpPr>
            <a:spLocks noGrp="1"/>
          </p:cNvSpPr>
          <p:nvPr>
            <p:ph sz="half" idx="4294967295"/>
          </p:nvPr>
        </p:nvSpPr>
        <p:spPr>
          <a:xfrm>
            <a:off x="1755648" y="1539657"/>
            <a:ext cx="10074908" cy="4539403"/>
          </a:xfrm>
        </p:spPr>
        <p:txBody>
          <a:bodyPr>
            <a:noAutofit/>
          </a:bodyPr>
          <a:lstStyle/>
          <a:p>
            <a:pPr marL="0" indent="0">
              <a:buNone/>
            </a:pPr>
            <a:r>
              <a:rPr lang="en-GB" sz="1800" dirty="0">
                <a:latin typeface="Times New Roman" panose="02020603050405020304" pitchFamily="18" charset="0"/>
                <a:cs typeface="Times New Roman" panose="02020603050405020304" pitchFamily="18" charset="0"/>
              </a:rPr>
              <a:t>[1] "An E-Learning Platform for Hearing Impaired Children," details the limitations of current systems in integrating captions and sign language. </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[2] "Sign Language Recognition and Translation Systems for Enhanced Communication for the Hearing Impaired," discusses the need for more advanced AI techniques in sign language translation. </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[3] "E-Learning Model to Identify the Learning Styles of Hearing-Impaired Students," highlights the absence of integrated summarization tools in educational platforms for hearing-impaired students.</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 [4] "</a:t>
            </a:r>
            <a:r>
              <a:rPr lang="en-GB" sz="1800" dirty="0" err="1">
                <a:latin typeface="Times New Roman" panose="02020603050405020304" pitchFamily="18" charset="0"/>
                <a:cs typeface="Times New Roman" panose="02020603050405020304" pitchFamily="18" charset="0"/>
              </a:rPr>
              <a:t>Hastha</a:t>
            </a:r>
            <a:r>
              <a:rPr lang="en-GB" sz="1800" dirty="0">
                <a:latin typeface="Times New Roman" panose="02020603050405020304" pitchFamily="18" charset="0"/>
                <a:cs typeface="Times New Roman" panose="02020603050405020304" pitchFamily="18" charset="0"/>
              </a:rPr>
              <a:t> Online Learning Platform for Hearing Impaired," underscores the challenges in scaling and adapting systems to various educational environments.</a:t>
            </a:r>
          </a:p>
        </p:txBody>
      </p:sp>
    </p:spTree>
    <p:extLst>
      <p:ext uri="{BB962C8B-B14F-4D97-AF65-F5344CB8AC3E}">
        <p14:creationId xmlns:p14="http://schemas.microsoft.com/office/powerpoint/2010/main" val="4742409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F60F-013E-7EEE-00F0-57D8AB79EF30}"/>
            </a:ext>
          </a:extLst>
        </p:cNvPr>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174" b="12174"/>
          <a:stretch>
            <a:fillRect/>
          </a:stretch>
        </p:blipFill>
        <p:spPr>
          <a:xfrm>
            <a:off x="6410904" y="31180"/>
            <a:ext cx="5727700" cy="6858000"/>
          </a:xfrm>
        </p:spPr>
      </p:pic>
      <p:pic>
        <p:nvPicPr>
          <p:cNvPr id="7" name="Picture Placeholder 6" descr="A close up of a book&#10;&#10;Description automatically generated">
            <a:extLst>
              <a:ext uri="{FF2B5EF4-FFF2-40B4-BE49-F238E27FC236}">
                <a16:creationId xmlns:a16="http://schemas.microsoft.com/office/drawing/2014/main" id="{F3665F16-AD69-D49A-EB83-90C1F589D1E5}"/>
              </a:ext>
            </a:extLst>
          </p:cNvPr>
          <p:cNvPicPr>
            <a:picLocks noGrp="1" noChangeAspect="1"/>
          </p:cNvPicPr>
          <p:nvPr>
            <p:ph type="pic" sz="quarter" idx="12"/>
          </p:nvPr>
        </p:nvPicPr>
        <p:blipFill>
          <a:blip r:embed="rId4"/>
          <a:srcRect l="16801" r="16801"/>
          <a:stretch>
            <a:fillRect/>
          </a:stretch>
        </p:blipFill>
        <p:spPr/>
      </p:pic>
      <p:grpSp>
        <p:nvGrpSpPr>
          <p:cNvPr id="9" name="Group 8">
            <a:extLst>
              <a:ext uri="{FF2B5EF4-FFF2-40B4-BE49-F238E27FC236}">
                <a16:creationId xmlns:a16="http://schemas.microsoft.com/office/drawing/2014/main" id="{389A391B-8CFF-F686-CA94-F367E024F43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019912AE-433C-6F63-BE3F-D1C4EC0DCE7D}"/>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6A36EBCF-6A46-7DA9-7401-552EE8F3D3FB}"/>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6561F6B5-BD3B-359C-9926-7A9526A0AA6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728B733E-8261-DC45-9AFA-4E578E3173E3}"/>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E9E7DE3F-BF21-B32B-951C-1F150797D08E}"/>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43</a:t>
            </a:fld>
            <a:endParaRPr lang="en-GB" sz="1200">
              <a:solidFill>
                <a:schemeClr val="bg1"/>
              </a:solidFill>
            </a:endParaRPr>
          </a:p>
        </p:txBody>
      </p:sp>
      <p:sp>
        <p:nvSpPr>
          <p:cNvPr id="18" name="Text Placeholder 8">
            <a:extLst>
              <a:ext uri="{FF2B5EF4-FFF2-40B4-BE49-F238E27FC236}">
                <a16:creationId xmlns:a16="http://schemas.microsoft.com/office/drawing/2014/main" id="{CBFC8CC6-D7A5-4153-FB4D-8CF030470CEA}"/>
              </a:ext>
            </a:extLst>
          </p:cNvPr>
          <p:cNvSpPr txBox="1">
            <a:spLocks/>
          </p:cNvSpPr>
          <p:nvPr/>
        </p:nvSpPr>
        <p:spPr>
          <a:xfrm>
            <a:off x="754180" y="4163252"/>
            <a:ext cx="6742445"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Z.F </a:t>
            </a:r>
            <a:r>
              <a:rPr lang="en-US" sz="4000" b="1" dirty="0" err="1">
                <a:solidFill>
                  <a:srgbClr val="401918"/>
                </a:solidFill>
                <a:latin typeface="Times New Roman" panose="02020603050405020304" pitchFamily="18" charset="0"/>
                <a:cs typeface="Times New Roman" panose="02020603050405020304" pitchFamily="18" charset="0"/>
              </a:rPr>
              <a:t>Sahla</a:t>
            </a:r>
            <a:r>
              <a:rPr lang="en-US" sz="4000" b="1" dirty="0">
                <a:solidFill>
                  <a:srgbClr val="401918"/>
                </a:solidFill>
                <a:latin typeface="Times New Roman" panose="02020603050405020304" pitchFamily="18" charset="0"/>
                <a:cs typeface="Times New Roman" panose="02020603050405020304" pitchFamily="18" charset="0"/>
              </a:rPr>
              <a:t> - IT21159558</a:t>
            </a:r>
          </a:p>
          <a:p>
            <a:pPr marL="0" indent="0" algn="ctr">
              <a:buNone/>
            </a:pPr>
            <a:r>
              <a:rPr lang="fr-CA" sz="1800" b="1" dirty="0">
                <a:solidFill>
                  <a:srgbClr val="401918"/>
                </a:solidFill>
              </a:rPr>
              <a:t>Specialization : </a:t>
            </a:r>
            <a:r>
              <a:rPr lang="en-US" sz="1800" b="1" dirty="0">
                <a:solidFill>
                  <a:srgbClr val="401918"/>
                </a:solidFill>
                <a:latin typeface="Times New Roman" panose="02020603050405020304" pitchFamily="18" charset="0"/>
                <a:cs typeface="Times New Roman" panose="02020603050405020304" pitchFamily="18" charset="0"/>
              </a:rPr>
              <a:t>Data Science</a:t>
            </a:r>
            <a:endParaRPr lang="en-US" b="1" dirty="0">
              <a:solidFill>
                <a:srgbClr val="401918"/>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19"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20"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DBBB8DB2-B58A-DDF2-1D37-275E4A46CFF0}"/>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23"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extLst>
      <p:ext uri="{BB962C8B-B14F-4D97-AF65-F5344CB8AC3E}">
        <p14:creationId xmlns:p14="http://schemas.microsoft.com/office/powerpoint/2010/main" val="35835821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549030"/>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Function 3</a:t>
            </a:r>
            <a:endParaRPr lang="en-US" sz="3708" dirty="0">
              <a:solidFill>
                <a:prstClr val="black"/>
              </a:solidFill>
            </a:endParaRPr>
          </a:p>
        </p:txBody>
      </p:sp>
      <p:sp>
        <p:nvSpPr>
          <p:cNvPr id="4" name="Text 1"/>
          <p:cNvSpPr/>
          <p:nvPr/>
        </p:nvSpPr>
        <p:spPr>
          <a:xfrm>
            <a:off x="661492" y="3423146"/>
            <a:ext cx="6297018" cy="88582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AI-powered Learning Assistant with Sign Language Support &amp; Recommendations with Performance Prediction</a:t>
            </a:r>
            <a:endParaRPr lang="en-US" sz="1833" dirty="0">
              <a:solidFill>
                <a:prstClr val="black"/>
              </a:solidFill>
            </a:endParaRPr>
          </a:p>
        </p:txBody>
      </p:sp>
      <p:grpSp>
        <p:nvGrpSpPr>
          <p:cNvPr id="5" name="Group 4">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6"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8"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716;p34">
                <a:extLst>
                  <a:ext uri="{FF2B5EF4-FFF2-40B4-BE49-F238E27FC236}">
                    <a16:creationId xmlns:a16="http://schemas.microsoft.com/office/drawing/2014/main" id="{DBBB8DB2-B58A-DDF2-1D37-275E4A46CFF0}"/>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7"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8367536" y="2751809"/>
            <a:ext cx="3464278"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7" name="Rounded Rectangle 6"/>
          <p:cNvSpPr/>
          <p:nvPr/>
        </p:nvSpPr>
        <p:spPr>
          <a:xfrm>
            <a:off x="4025553" y="2763947"/>
            <a:ext cx="4163169"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6" name="Rounded Rectangle 5"/>
          <p:cNvSpPr/>
          <p:nvPr/>
        </p:nvSpPr>
        <p:spPr>
          <a:xfrm>
            <a:off x="272570" y="2835947"/>
            <a:ext cx="3464278"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 name="Text 0"/>
          <p:cNvSpPr/>
          <p:nvPr/>
        </p:nvSpPr>
        <p:spPr>
          <a:xfrm>
            <a:off x="661492" y="2064743"/>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Research Problem</a:t>
            </a:r>
            <a:endParaRPr lang="en-US" sz="3708" dirty="0">
              <a:solidFill>
                <a:prstClr val="black"/>
              </a:solidFill>
            </a:endParaRPr>
          </a:p>
        </p:txBody>
      </p:sp>
      <p:sp>
        <p:nvSpPr>
          <p:cNvPr id="3" name="Text 1"/>
          <p:cNvSpPr/>
          <p:nvPr/>
        </p:nvSpPr>
        <p:spPr>
          <a:xfrm>
            <a:off x="713272" y="3275507"/>
            <a:ext cx="2900462" cy="1181100"/>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Lack of personalized learning tools for users based on their performance.</a:t>
            </a:r>
            <a:endParaRPr lang="en-US" sz="1833" b="1" dirty="0">
              <a:solidFill>
                <a:prstClr val="black"/>
              </a:solidFill>
            </a:endParaRPr>
          </a:p>
        </p:txBody>
      </p:sp>
      <p:sp>
        <p:nvSpPr>
          <p:cNvPr id="4" name="Text 2"/>
          <p:cNvSpPr/>
          <p:nvPr/>
        </p:nvSpPr>
        <p:spPr>
          <a:xfrm>
            <a:off x="4212172" y="3275507"/>
            <a:ext cx="4159250" cy="88582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Difficulty in predicting improvement and recommending personalized resources.</a:t>
            </a:r>
            <a:endParaRPr lang="en-US" sz="1833" dirty="0">
              <a:solidFill>
                <a:prstClr val="black"/>
              </a:solidFill>
            </a:endParaRPr>
          </a:p>
        </p:txBody>
      </p:sp>
      <p:sp>
        <p:nvSpPr>
          <p:cNvPr id="5" name="Text 3"/>
          <p:cNvSpPr/>
          <p:nvPr/>
        </p:nvSpPr>
        <p:spPr>
          <a:xfrm>
            <a:off x="8783241" y="3064370"/>
            <a:ext cx="2886869" cy="147637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Lack of real-time performance analysis and future predictions for continuous improvement.</a:t>
            </a:r>
            <a:endParaRPr lang="en-US" sz="1833" dirty="0">
              <a:solidFill>
                <a:prstClr val="black"/>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49911" y="436959"/>
            <a:ext cx="4092178" cy="496590"/>
          </a:xfrm>
          <a:prstGeom prst="rect">
            <a:avLst/>
          </a:prstGeom>
          <a:noFill/>
          <a:ln/>
        </p:spPr>
        <p:txBody>
          <a:bodyPr wrap="none" lIns="0" tIns="0" rIns="0" bIns="0" rtlCol="0" anchor="t"/>
          <a:lstStyle/>
          <a:p>
            <a:pPr algn="ctr">
              <a:lnSpc>
                <a:spcPts val="3875"/>
              </a:lnSpc>
            </a:pPr>
            <a:r>
              <a:rPr lang="en-US" sz="3125" dirty="0">
                <a:solidFill>
                  <a:srgbClr val="484237"/>
                </a:solidFill>
                <a:latin typeface="Gelasio Semi Bold" pitchFamily="34" charset="0"/>
                <a:ea typeface="Gelasio Semi Bold" pitchFamily="34" charset="-122"/>
                <a:cs typeface="Gelasio Semi Bold" pitchFamily="34" charset="-120"/>
              </a:rPr>
              <a:t>Component Diagram</a:t>
            </a:r>
            <a:endParaRPr lang="en-US" sz="3125" dirty="0">
              <a:solidFill>
                <a:prstClr val="black"/>
              </a:solidFill>
            </a:endParaRPr>
          </a:p>
        </p:txBody>
      </p:sp>
      <p:pic>
        <p:nvPicPr>
          <p:cNvPr id="3" name="Image 0" descr="preencoded.png"/>
          <p:cNvPicPr>
            <a:picLocks noChangeAspect="1"/>
          </p:cNvPicPr>
          <p:nvPr/>
        </p:nvPicPr>
        <p:blipFill>
          <a:blip r:embed="rId3"/>
          <a:stretch>
            <a:fillRect/>
          </a:stretch>
        </p:blipFill>
        <p:spPr>
          <a:xfrm>
            <a:off x="2744788" y="1251347"/>
            <a:ext cx="6702425" cy="517257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ardrop 13"/>
          <p:cNvSpPr/>
          <p:nvPr/>
        </p:nvSpPr>
        <p:spPr>
          <a:xfrm>
            <a:off x="940991" y="3563839"/>
            <a:ext cx="3093298" cy="299782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5" name="Teardrop 14"/>
          <p:cNvSpPr/>
          <p:nvPr/>
        </p:nvSpPr>
        <p:spPr>
          <a:xfrm>
            <a:off x="4646017" y="3563839"/>
            <a:ext cx="3198416" cy="301880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6" name="Teardrop 15"/>
          <p:cNvSpPr/>
          <p:nvPr/>
        </p:nvSpPr>
        <p:spPr>
          <a:xfrm>
            <a:off x="8458696" y="3394505"/>
            <a:ext cx="3093298" cy="299782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61492" y="2973190"/>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Main Objectives</a:t>
            </a:r>
            <a:endParaRPr lang="en-US" sz="3708" dirty="0">
              <a:solidFill>
                <a:prstClr val="black"/>
              </a:solidFill>
            </a:endParaRPr>
          </a:p>
        </p:txBody>
      </p:sp>
      <p:sp>
        <p:nvSpPr>
          <p:cNvPr id="4" name="Shape 1"/>
          <p:cNvSpPr/>
          <p:nvPr/>
        </p:nvSpPr>
        <p:spPr>
          <a:xfrm>
            <a:off x="661492" y="4059932"/>
            <a:ext cx="425252" cy="425252"/>
          </a:xfrm>
          <a:prstGeom prst="roundRect">
            <a:avLst>
              <a:gd name="adj" fmla="val 6667"/>
            </a:avLst>
          </a:prstGeom>
          <a:solidFill>
            <a:srgbClr val="EEE8DD"/>
          </a:solidFill>
          <a:ln/>
        </p:spPr>
        <p:txBody>
          <a:bodyPr/>
          <a:lstStyle/>
          <a:p>
            <a:endParaRPr lang="x-none"/>
          </a:p>
        </p:txBody>
      </p:sp>
      <p:sp>
        <p:nvSpPr>
          <p:cNvPr id="5" name="Text 2"/>
          <p:cNvSpPr/>
          <p:nvPr/>
        </p:nvSpPr>
        <p:spPr>
          <a:xfrm>
            <a:off x="807244" y="4130774"/>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solidFill>
                <a:prstClr val="black"/>
              </a:solidFill>
            </a:endParaRPr>
          </a:p>
        </p:txBody>
      </p:sp>
      <p:sp>
        <p:nvSpPr>
          <p:cNvPr id="6" name="Text 3"/>
          <p:cNvSpPr/>
          <p:nvPr/>
        </p:nvSpPr>
        <p:spPr>
          <a:xfrm>
            <a:off x="1275755" y="4059932"/>
            <a:ext cx="2882702" cy="1771650"/>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Develop an AI-powered chatbot to provide interactive study assistance, making learning more engaging and personalized.</a:t>
            </a:r>
            <a:endParaRPr lang="en-US" sz="1833" dirty="0">
              <a:solidFill>
                <a:prstClr val="black"/>
              </a:solidFill>
            </a:endParaRPr>
          </a:p>
        </p:txBody>
      </p:sp>
      <p:sp>
        <p:nvSpPr>
          <p:cNvPr id="7" name="Text 4"/>
          <p:cNvSpPr/>
          <p:nvPr/>
        </p:nvSpPr>
        <p:spPr>
          <a:xfrm>
            <a:off x="1275755" y="5944990"/>
            <a:ext cx="2882702"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8" name="Shape 5"/>
          <p:cNvSpPr/>
          <p:nvPr/>
        </p:nvSpPr>
        <p:spPr>
          <a:xfrm>
            <a:off x="4347468" y="4059932"/>
            <a:ext cx="425252" cy="425252"/>
          </a:xfrm>
          <a:prstGeom prst="roundRect">
            <a:avLst>
              <a:gd name="adj" fmla="val 6667"/>
            </a:avLst>
          </a:prstGeom>
          <a:solidFill>
            <a:srgbClr val="EEE8DD"/>
          </a:solidFill>
          <a:ln/>
        </p:spPr>
        <p:txBody>
          <a:bodyPr/>
          <a:lstStyle/>
          <a:p>
            <a:endParaRPr lang="x-none"/>
          </a:p>
        </p:txBody>
      </p:sp>
      <p:sp>
        <p:nvSpPr>
          <p:cNvPr id="9" name="Text 6"/>
          <p:cNvSpPr/>
          <p:nvPr/>
        </p:nvSpPr>
        <p:spPr>
          <a:xfrm>
            <a:off x="4474170" y="4130774"/>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solidFill>
                <a:prstClr val="black"/>
              </a:solidFill>
            </a:endParaRPr>
          </a:p>
        </p:txBody>
      </p:sp>
      <p:sp>
        <p:nvSpPr>
          <p:cNvPr id="10" name="Text 7"/>
          <p:cNvSpPr/>
          <p:nvPr/>
        </p:nvSpPr>
        <p:spPr>
          <a:xfrm>
            <a:off x="4961732" y="4059932"/>
            <a:ext cx="2882702" cy="1771650"/>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Implement a recommendation system that suggests personalized courses based on user scores and performance.</a:t>
            </a:r>
            <a:endParaRPr lang="en-US" sz="1833" dirty="0">
              <a:solidFill>
                <a:prstClr val="black"/>
              </a:solidFill>
            </a:endParaRPr>
          </a:p>
        </p:txBody>
      </p:sp>
      <p:sp>
        <p:nvSpPr>
          <p:cNvPr id="11" name="Shape 8"/>
          <p:cNvSpPr/>
          <p:nvPr/>
        </p:nvSpPr>
        <p:spPr>
          <a:xfrm>
            <a:off x="8033444" y="4059932"/>
            <a:ext cx="425252" cy="425252"/>
          </a:xfrm>
          <a:prstGeom prst="roundRect">
            <a:avLst>
              <a:gd name="adj" fmla="val 6667"/>
            </a:avLst>
          </a:prstGeom>
          <a:solidFill>
            <a:srgbClr val="EEE8DD"/>
          </a:solidFill>
          <a:ln/>
        </p:spPr>
        <p:txBody>
          <a:bodyPr/>
          <a:lstStyle/>
          <a:p>
            <a:endParaRPr lang="x-none"/>
          </a:p>
        </p:txBody>
      </p:sp>
      <p:sp>
        <p:nvSpPr>
          <p:cNvPr id="12" name="Text 9"/>
          <p:cNvSpPr/>
          <p:nvPr/>
        </p:nvSpPr>
        <p:spPr>
          <a:xfrm>
            <a:off x="8160643" y="4130774"/>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solidFill>
                <a:prstClr val="black"/>
              </a:solidFill>
            </a:endParaRPr>
          </a:p>
        </p:txBody>
      </p:sp>
      <p:sp>
        <p:nvSpPr>
          <p:cNvPr id="13" name="Text 10"/>
          <p:cNvSpPr/>
          <p:nvPr/>
        </p:nvSpPr>
        <p:spPr>
          <a:xfrm>
            <a:off x="8647707" y="4059932"/>
            <a:ext cx="2882702" cy="1476375"/>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Build a system to predict future performance and track the improvement of users’ skills through game-based learning.</a:t>
            </a:r>
            <a:endParaRPr lang="en-US" sz="1833" dirty="0">
              <a:solidFill>
                <a:prstClr val="black"/>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rapezoid 22"/>
          <p:cNvSpPr/>
          <p:nvPr/>
        </p:nvSpPr>
        <p:spPr>
          <a:xfrm>
            <a:off x="7653634" y="1799178"/>
            <a:ext cx="4515223" cy="3791503"/>
          </a:xfrm>
          <a:prstGeom prst="trapezoi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4" name="Flowchart: Manual Operation 23"/>
          <p:cNvSpPr/>
          <p:nvPr/>
        </p:nvSpPr>
        <p:spPr>
          <a:xfrm>
            <a:off x="3771259" y="1799178"/>
            <a:ext cx="4651099" cy="3791503"/>
          </a:xfrm>
          <a:prstGeom prst="flowChartManualOperati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2" name="Trapezoid 21"/>
          <p:cNvSpPr/>
          <p:nvPr/>
        </p:nvSpPr>
        <p:spPr>
          <a:xfrm>
            <a:off x="181469" y="1799177"/>
            <a:ext cx="4426798" cy="3791503"/>
          </a:xfrm>
          <a:prstGeom prst="trapezoi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 name="Text 0"/>
          <p:cNvSpPr/>
          <p:nvPr/>
        </p:nvSpPr>
        <p:spPr>
          <a:xfrm>
            <a:off x="661492" y="851496"/>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Sub Objectives</a:t>
            </a:r>
            <a:endParaRPr lang="en-US" sz="3708" dirty="0">
              <a:solidFill>
                <a:prstClr val="black"/>
              </a:solidFill>
            </a:endParaRPr>
          </a:p>
        </p:txBody>
      </p:sp>
      <p:sp>
        <p:nvSpPr>
          <p:cNvPr id="3" name="Shape 1"/>
          <p:cNvSpPr/>
          <p:nvPr/>
        </p:nvSpPr>
        <p:spPr>
          <a:xfrm>
            <a:off x="462688" y="4889628"/>
            <a:ext cx="425252" cy="398633"/>
          </a:xfrm>
          <a:prstGeom prst="roundRect">
            <a:avLst>
              <a:gd name="adj" fmla="val 6667"/>
            </a:avLst>
          </a:prstGeom>
          <a:solidFill>
            <a:srgbClr val="EEE8DD"/>
          </a:solidFill>
          <a:ln/>
        </p:spPr>
        <p:txBody>
          <a:bodyPr/>
          <a:lstStyle/>
          <a:p>
            <a:endParaRPr lang="x-none"/>
          </a:p>
        </p:txBody>
      </p:sp>
      <p:sp>
        <p:nvSpPr>
          <p:cNvPr id="4" name="Text 2"/>
          <p:cNvSpPr/>
          <p:nvPr/>
        </p:nvSpPr>
        <p:spPr>
          <a:xfrm>
            <a:off x="623768" y="4963825"/>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solidFill>
                <a:prstClr val="black"/>
              </a:solidFill>
            </a:endParaRPr>
          </a:p>
        </p:txBody>
      </p:sp>
      <p:sp>
        <p:nvSpPr>
          <p:cNvPr id="5" name="Text 3"/>
          <p:cNvSpPr/>
          <p:nvPr/>
        </p:nvSpPr>
        <p:spPr>
          <a:xfrm>
            <a:off x="1153835" y="2032793"/>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 </a:t>
            </a:r>
            <a:r>
              <a:rPr lang="en-US" sz="1833" b="1" dirty="0">
                <a:solidFill>
                  <a:srgbClr val="746558"/>
                </a:solidFill>
                <a:latin typeface="Gelasio Semi Bold" pitchFamily="34" charset="0"/>
                <a:ea typeface="Gelasio Semi Bold" pitchFamily="34" charset="-122"/>
                <a:cs typeface="Gelasio Semi Bold" pitchFamily="34" charset="-120"/>
              </a:rPr>
              <a:t>Chatbot</a:t>
            </a:r>
            <a:endParaRPr lang="en-US" sz="1833" b="1" dirty="0">
              <a:solidFill>
                <a:prstClr val="black"/>
              </a:solidFill>
            </a:endParaRPr>
          </a:p>
        </p:txBody>
      </p:sp>
      <p:sp>
        <p:nvSpPr>
          <p:cNvPr id="6" name="Text 4"/>
          <p:cNvSpPr/>
          <p:nvPr/>
        </p:nvSpPr>
        <p:spPr>
          <a:xfrm>
            <a:off x="989163" y="2452343"/>
            <a:ext cx="291797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Develop an interactive chatbot for Mathematics and English queries.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Process user queries with TF-IDF and cosine similarity.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Use </a:t>
            </a:r>
            <a:r>
              <a:rPr lang="en-US" sz="1458" dirty="0" err="1">
                <a:solidFill>
                  <a:srgbClr val="746558"/>
                </a:solidFill>
                <a:latin typeface="Gelasio" pitchFamily="34" charset="0"/>
                <a:ea typeface="Gelasio" pitchFamily="34" charset="-122"/>
                <a:cs typeface="Gelasio" pitchFamily="34" charset="-120"/>
              </a:rPr>
              <a:t>FastAPI</a:t>
            </a:r>
            <a:r>
              <a:rPr lang="en-US" sz="1458" dirty="0">
                <a:solidFill>
                  <a:srgbClr val="746558"/>
                </a:solidFill>
                <a:latin typeface="Gelasio" pitchFamily="34" charset="0"/>
                <a:ea typeface="Gelasio" pitchFamily="34" charset="-122"/>
                <a:cs typeface="Gelasio" pitchFamily="34" charset="-120"/>
              </a:rPr>
              <a:t> for backend integration and handling user interaction.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Provide personalized course recommendations and feedback based on user history.</a:t>
            </a:r>
            <a:endParaRPr lang="en-US" sz="1458" dirty="0">
              <a:solidFill>
                <a:prstClr val="black"/>
              </a:solidFill>
            </a:endParaRPr>
          </a:p>
        </p:txBody>
      </p:sp>
      <p:sp>
        <p:nvSpPr>
          <p:cNvPr id="9" name="Shape 7"/>
          <p:cNvSpPr/>
          <p:nvPr/>
        </p:nvSpPr>
        <p:spPr>
          <a:xfrm>
            <a:off x="4225548" y="2032793"/>
            <a:ext cx="425252" cy="425252"/>
          </a:xfrm>
          <a:prstGeom prst="roundRect">
            <a:avLst>
              <a:gd name="adj" fmla="val 6667"/>
            </a:avLst>
          </a:prstGeom>
          <a:solidFill>
            <a:srgbClr val="EEE8DD"/>
          </a:solidFill>
          <a:ln/>
        </p:spPr>
        <p:txBody>
          <a:bodyPr/>
          <a:lstStyle/>
          <a:p>
            <a:endParaRPr lang="x-none"/>
          </a:p>
        </p:txBody>
      </p:sp>
      <p:sp>
        <p:nvSpPr>
          <p:cNvPr id="10" name="Text 8"/>
          <p:cNvSpPr/>
          <p:nvPr/>
        </p:nvSpPr>
        <p:spPr>
          <a:xfrm>
            <a:off x="4352250" y="2103636"/>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solidFill>
                <a:prstClr val="black"/>
              </a:solidFill>
            </a:endParaRPr>
          </a:p>
        </p:txBody>
      </p:sp>
      <p:sp>
        <p:nvSpPr>
          <p:cNvPr id="11" name="Text 9"/>
          <p:cNvSpPr/>
          <p:nvPr/>
        </p:nvSpPr>
        <p:spPr>
          <a:xfrm>
            <a:off x="4839812" y="203279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Recommendation System</a:t>
            </a:r>
            <a:endParaRPr lang="en-US" sz="1833" dirty="0">
              <a:solidFill>
                <a:prstClr val="black"/>
              </a:solidFill>
            </a:endParaRPr>
          </a:p>
        </p:txBody>
      </p:sp>
      <p:sp>
        <p:nvSpPr>
          <p:cNvPr id="12" name="Text 10"/>
          <p:cNvSpPr/>
          <p:nvPr/>
        </p:nvSpPr>
        <p:spPr>
          <a:xfrm>
            <a:off x="4821757" y="2452343"/>
            <a:ext cx="288270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Recommend courses based on user level and subject.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Use predefined course datasets for recommendations.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Provide feedback based on user performance.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Apply cosine similarity for better course suggestions.</a:t>
            </a:r>
            <a:endParaRPr lang="en-US" sz="1458" dirty="0">
              <a:solidFill>
                <a:prstClr val="black"/>
              </a:solidFill>
            </a:endParaRPr>
          </a:p>
        </p:txBody>
      </p:sp>
      <p:sp>
        <p:nvSpPr>
          <p:cNvPr id="15" name="Text 13"/>
          <p:cNvSpPr/>
          <p:nvPr/>
        </p:nvSpPr>
        <p:spPr>
          <a:xfrm>
            <a:off x="4839812" y="5704086"/>
            <a:ext cx="2882702"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16" name="Shape 14"/>
          <p:cNvSpPr/>
          <p:nvPr/>
        </p:nvSpPr>
        <p:spPr>
          <a:xfrm>
            <a:off x="7976624" y="4892983"/>
            <a:ext cx="425252" cy="425252"/>
          </a:xfrm>
          <a:prstGeom prst="roundRect">
            <a:avLst>
              <a:gd name="adj" fmla="val 6667"/>
            </a:avLst>
          </a:prstGeom>
          <a:solidFill>
            <a:srgbClr val="EEE8DD"/>
          </a:solidFill>
          <a:ln/>
        </p:spPr>
        <p:txBody>
          <a:bodyPr/>
          <a:lstStyle/>
          <a:p>
            <a:endParaRPr lang="x-none"/>
          </a:p>
        </p:txBody>
      </p:sp>
      <p:sp>
        <p:nvSpPr>
          <p:cNvPr id="17" name="Text 15"/>
          <p:cNvSpPr/>
          <p:nvPr/>
        </p:nvSpPr>
        <p:spPr>
          <a:xfrm>
            <a:off x="8103823" y="4949587"/>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solidFill>
                <a:prstClr val="black"/>
              </a:solidFill>
            </a:endParaRPr>
          </a:p>
        </p:txBody>
      </p:sp>
      <p:sp>
        <p:nvSpPr>
          <p:cNvPr id="18" name="Text 16"/>
          <p:cNvSpPr/>
          <p:nvPr/>
        </p:nvSpPr>
        <p:spPr>
          <a:xfrm>
            <a:off x="8525787" y="2032793"/>
            <a:ext cx="2882702" cy="590550"/>
          </a:xfrm>
          <a:prstGeom prst="rect">
            <a:avLst/>
          </a:prstGeom>
          <a:noFill/>
          <a:ln/>
        </p:spPr>
        <p:txBody>
          <a:bodyPr wrap="square" lIns="0" tIns="0" rIns="0" bIns="0" rtlCol="0" anchor="t"/>
          <a:lstStyle/>
          <a:p>
            <a:pPr algn="ct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833" dirty="0">
              <a:solidFill>
                <a:prstClr val="black"/>
              </a:solidFill>
            </a:endParaRPr>
          </a:p>
        </p:txBody>
      </p:sp>
      <p:sp>
        <p:nvSpPr>
          <p:cNvPr id="19" name="Text 17"/>
          <p:cNvSpPr/>
          <p:nvPr/>
        </p:nvSpPr>
        <p:spPr>
          <a:xfrm>
            <a:off x="8525787" y="2736751"/>
            <a:ext cx="2882702" cy="907257"/>
          </a:xfrm>
          <a:prstGeom prst="rect">
            <a:avLst/>
          </a:prstGeom>
          <a:noFill/>
          <a:ln/>
        </p:spPr>
        <p:txBody>
          <a:bodyPr wrap="squar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Calculate game score (XP) based on performance.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Predict future performance using machine learning models.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Use ARIMA for forecasting player engagement.</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 Offer real-time feedback on player progress.</a:t>
            </a:r>
            <a:endParaRPr lang="en-US" sz="1458" dirty="0">
              <a:solidFill>
                <a:prstClr val="black"/>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56339" y="2223096"/>
            <a:ext cx="4099322" cy="2411809"/>
          </a:xfrm>
          <a:prstGeom prst="rect">
            <a:avLst/>
          </a:prstGeom>
        </p:spPr>
      </p:pic>
      <p:sp>
        <p:nvSpPr>
          <p:cNvPr id="4" name="Text 0"/>
          <p:cNvSpPr/>
          <p:nvPr/>
        </p:nvSpPr>
        <p:spPr>
          <a:xfrm>
            <a:off x="661492" y="3133626"/>
            <a:ext cx="5534124"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Evidence of Completion</a:t>
            </a:r>
            <a:endParaRPr lang="en-US" sz="3708" dirty="0">
              <a:solidFill>
                <a:prstClr val="black"/>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F647-18D3-072B-5018-AC7F0DA157F4}"/>
            </a:ext>
          </a:extLst>
        </p:cNvPr>
        <p:cNvGrpSpPr/>
        <p:nvPr/>
      </p:nvGrpSpPr>
      <p:grpSpPr>
        <a:xfrm>
          <a:off x="0" y="0"/>
          <a:ext cx="0" cy="0"/>
          <a:chOff x="0" y="0"/>
          <a:chExt cx="0" cy="0"/>
        </a:xfrm>
      </p:grpSpPr>
      <p:pic>
        <p:nvPicPr>
          <p:cNvPr id="5" name="Picture Placeholder 4" descr="close up of pages in a book">
            <a:extLst>
              <a:ext uri="{FF2B5EF4-FFF2-40B4-BE49-F238E27FC236}">
                <a16:creationId xmlns:a16="http://schemas.microsoft.com/office/drawing/2014/main" id="{F78DD6A1-168F-150F-E696-83AF927D68BD}"/>
              </a:ext>
            </a:extLst>
          </p:cNvPr>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p:pic>
      <p:grpSp>
        <p:nvGrpSpPr>
          <p:cNvPr id="23" name="Group 22">
            <a:extLst>
              <a:ext uri="{FF2B5EF4-FFF2-40B4-BE49-F238E27FC236}">
                <a16:creationId xmlns:a16="http://schemas.microsoft.com/office/drawing/2014/main" id="{536A8F13-D98C-E505-1F12-24C6C4C14E29}"/>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2884A5D9-4FEE-B90A-DCE0-2E91819AF4F6}"/>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8" name="Freeform: Shape 17">
              <a:extLst>
                <a:ext uri="{FF2B5EF4-FFF2-40B4-BE49-F238E27FC236}">
                  <a16:creationId xmlns:a16="http://schemas.microsoft.com/office/drawing/2014/main" id="{8941360E-543B-91C3-75B2-1E6EDC59E237}"/>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6" name="Freeform: Shape 15">
              <a:extLst>
                <a:ext uri="{FF2B5EF4-FFF2-40B4-BE49-F238E27FC236}">
                  <a16:creationId xmlns:a16="http://schemas.microsoft.com/office/drawing/2014/main" id="{03BE8655-3404-3743-09A6-0A63E631C89D}"/>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4" name="Freeform: Shape 13">
              <a:extLst>
                <a:ext uri="{FF2B5EF4-FFF2-40B4-BE49-F238E27FC236}">
                  <a16:creationId xmlns:a16="http://schemas.microsoft.com/office/drawing/2014/main" id="{B9271599-9AEF-EBC9-32E2-31E16392B109}"/>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pic>
        <p:nvPicPr>
          <p:cNvPr id="58" name="Picture 57" descr="A pink background with black text&#10;&#10;Description automatically generated">
            <a:extLst>
              <a:ext uri="{FF2B5EF4-FFF2-40B4-BE49-F238E27FC236}">
                <a16:creationId xmlns:a16="http://schemas.microsoft.com/office/drawing/2014/main" id="{A148BB43-45F4-0355-D1CD-E338B9175D25}"/>
              </a:ext>
            </a:extLst>
          </p:cNvPr>
          <p:cNvPicPr>
            <a:picLocks noChangeAspect="1"/>
          </p:cNvPicPr>
          <p:nvPr/>
        </p:nvPicPr>
        <p:blipFill>
          <a:blip r:embed="rId5"/>
          <a:srcRect b="52869"/>
          <a:stretch/>
        </p:blipFill>
        <p:spPr>
          <a:xfrm>
            <a:off x="4930" y="0"/>
            <a:ext cx="12187070" cy="3233530"/>
          </a:xfrm>
          <a:prstGeom prst="rect">
            <a:avLst/>
          </a:prstGeom>
        </p:spPr>
      </p:pic>
      <p:pic>
        <p:nvPicPr>
          <p:cNvPr id="2" name="Picture 1" descr="A pink background with black text&#10;&#10;Description automatically generated">
            <a:extLst>
              <a:ext uri="{FF2B5EF4-FFF2-40B4-BE49-F238E27FC236}">
                <a16:creationId xmlns:a16="http://schemas.microsoft.com/office/drawing/2014/main" id="{1E1131F3-8E05-C06A-D8E7-742DEA36678E}"/>
              </a:ext>
            </a:extLst>
          </p:cNvPr>
          <p:cNvPicPr>
            <a:picLocks noChangeAspect="1"/>
          </p:cNvPicPr>
          <p:nvPr/>
        </p:nvPicPr>
        <p:blipFill>
          <a:blip r:embed="rId5"/>
          <a:srcRect t="47171"/>
          <a:stretch/>
        </p:blipFill>
        <p:spPr>
          <a:xfrm>
            <a:off x="-3" y="3233530"/>
            <a:ext cx="12187070" cy="3624470"/>
          </a:xfrm>
          <a:prstGeom prst="rect">
            <a:avLst/>
          </a:prstGeom>
        </p:spPr>
      </p:pic>
      <p:grpSp>
        <p:nvGrpSpPr>
          <p:cNvPr id="3" name="Google Shape;714;p34">
            <a:extLst>
              <a:ext uri="{FF2B5EF4-FFF2-40B4-BE49-F238E27FC236}">
                <a16:creationId xmlns:a16="http://schemas.microsoft.com/office/drawing/2014/main" id="{34C85063-6DE2-200D-32B9-16B567F717A1}"/>
              </a:ext>
            </a:extLst>
          </p:cNvPr>
          <p:cNvGrpSpPr/>
          <p:nvPr/>
        </p:nvGrpSpPr>
        <p:grpSpPr>
          <a:xfrm>
            <a:off x="-3740" y="6448499"/>
            <a:ext cx="12190249" cy="409500"/>
            <a:chOff x="25500" y="4672450"/>
            <a:chExt cx="12190249" cy="409500"/>
          </a:xfrm>
        </p:grpSpPr>
        <p:sp>
          <p:nvSpPr>
            <p:cNvPr id="4" name="Google Shape;715;p34">
              <a:extLst>
                <a:ext uri="{FF2B5EF4-FFF2-40B4-BE49-F238E27FC236}">
                  <a16:creationId xmlns:a16="http://schemas.microsoft.com/office/drawing/2014/main" id="{EE16F489-C799-618C-571C-B90A1E0F2E9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716;p34">
              <a:extLst>
                <a:ext uri="{FF2B5EF4-FFF2-40B4-BE49-F238E27FC236}">
                  <a16:creationId xmlns:a16="http://schemas.microsoft.com/office/drawing/2014/main" id="{7107F137-700C-900C-7A95-A91EB0315BD2}"/>
                </a:ext>
              </a:extLst>
            </p:cNvPr>
            <p:cNvPicPr preferRelativeResize="0"/>
            <p:nvPr/>
          </p:nvPicPr>
          <p:blipFill>
            <a:blip r:embed="rId6">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8F4E002B-D459-D468-D00E-3529BBEED109}"/>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latin typeface="Raleway"/>
                <a:ea typeface="Raleway"/>
                <a:cs typeface="Raleway"/>
                <a:sym typeface="Raleway"/>
              </a:endParaRPr>
            </a:p>
          </p:txBody>
        </p:sp>
      </p:grpSp>
    </p:spTree>
    <p:extLst>
      <p:ext uri="{BB962C8B-B14F-4D97-AF65-F5344CB8AC3E}">
        <p14:creationId xmlns:p14="http://schemas.microsoft.com/office/powerpoint/2010/main" val="679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479" y="921265"/>
            <a:ext cx="5935841" cy="5774267"/>
          </a:xfrm>
          <a:prstGeom prst="rect">
            <a:avLst/>
          </a:prstGeom>
        </p:spPr>
      </p:pic>
      <p:sp>
        <p:nvSpPr>
          <p:cNvPr id="3" name="Rectangle 2"/>
          <p:cNvSpPr/>
          <p:nvPr/>
        </p:nvSpPr>
        <p:spPr>
          <a:xfrm>
            <a:off x="4045625" y="270934"/>
            <a:ext cx="4405548"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Data loading &amp; Preprocessing</a:t>
            </a:r>
            <a:endParaRPr lang="en-US" sz="2400" dirty="0"/>
          </a:p>
        </p:txBody>
      </p:sp>
    </p:spTree>
    <p:extLst>
      <p:ext uri="{BB962C8B-B14F-4D97-AF65-F5344CB8AC3E}">
        <p14:creationId xmlns:p14="http://schemas.microsoft.com/office/powerpoint/2010/main" val="1767545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43853" y="2965185"/>
            <a:ext cx="2105771" cy="580122"/>
          </a:xfrm>
          <a:prstGeom prst="rect">
            <a:avLst/>
          </a:prstGeom>
          <a:noFill/>
          <a:ln/>
        </p:spPr>
        <p:txBody>
          <a:bodyPr wrap="none" lIns="0" tIns="0" rIns="0" bIns="0" rtlCol="0" anchor="t"/>
          <a:lstStyle/>
          <a:p>
            <a:pPr>
              <a:lnSpc>
                <a:spcPts val="4625"/>
              </a:lnSpc>
            </a:pPr>
            <a:r>
              <a:rPr lang="en-US" sz="6000" dirty="0" err="1">
                <a:solidFill>
                  <a:srgbClr val="484237"/>
                </a:solidFill>
                <a:latin typeface="Gelasio Semi Bold" pitchFamily="34" charset="0"/>
                <a:ea typeface="Gelasio Semi Bold" pitchFamily="34" charset="-122"/>
                <a:cs typeface="Gelasio Semi Bold" pitchFamily="34" charset="-120"/>
              </a:rPr>
              <a:t>Chatbot</a:t>
            </a:r>
            <a:endParaRPr lang="en-US" sz="3708" dirty="0">
              <a:solidFill>
                <a:prstClr val="black"/>
              </a:solidFill>
            </a:endParaRPr>
          </a:p>
        </p:txBody>
      </p:sp>
      <p:grpSp>
        <p:nvGrpSpPr>
          <p:cNvPr id="3" name="Group 2">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4"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716;p34">
                <a:extLst>
                  <a:ext uri="{FF2B5EF4-FFF2-40B4-BE49-F238E27FC236}">
                    <a16:creationId xmlns:a16="http://schemas.microsoft.com/office/drawing/2014/main" id="{DBBB8DB2-B58A-DDF2-1D37-275E4A46CFF0}"/>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8"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extLst>
      <p:ext uri="{BB962C8B-B14F-4D97-AF65-F5344CB8AC3E}">
        <p14:creationId xmlns:p14="http://schemas.microsoft.com/office/powerpoint/2010/main" val="1923009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33" y="1000125"/>
            <a:ext cx="5291667" cy="48577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267" y="1000125"/>
            <a:ext cx="5836708" cy="4857750"/>
          </a:xfrm>
          <a:prstGeom prst="rect">
            <a:avLst/>
          </a:prstGeom>
        </p:spPr>
      </p:pic>
    </p:spTree>
    <p:extLst>
      <p:ext uri="{BB962C8B-B14F-4D97-AF65-F5344CB8AC3E}">
        <p14:creationId xmlns:p14="http://schemas.microsoft.com/office/powerpoint/2010/main" val="1980517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1" y="2855186"/>
            <a:ext cx="12986084" cy="1015663"/>
          </a:xfrm>
          <a:prstGeom prst="rect">
            <a:avLst/>
          </a:prstGeom>
        </p:spPr>
        <p:txBody>
          <a:bodyPr wrap="square">
            <a:spAutoFit/>
          </a:bodyPr>
          <a:lstStyle/>
          <a:p>
            <a:r>
              <a:rPr lang="en-US" sz="6000" dirty="0">
                <a:solidFill>
                  <a:srgbClr val="484237"/>
                </a:solidFill>
                <a:latin typeface="Gelasio Semi Bold" pitchFamily="34" charset="0"/>
                <a:cs typeface="Gelasio Semi Bold" pitchFamily="34" charset="-120"/>
              </a:rPr>
              <a:t>Recommendation System</a:t>
            </a:r>
            <a:endParaRPr lang="en-US" sz="1000" dirty="0">
              <a:solidFill>
                <a:prstClr val="black"/>
              </a:solidFill>
            </a:endParaRPr>
          </a:p>
        </p:txBody>
      </p:sp>
      <p:grpSp>
        <p:nvGrpSpPr>
          <p:cNvPr id="3" name="Group 2">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4"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716;p34">
                <a:extLst>
                  <a:ext uri="{FF2B5EF4-FFF2-40B4-BE49-F238E27FC236}">
                    <a16:creationId xmlns:a16="http://schemas.microsoft.com/office/drawing/2014/main" id="{DBBB8DB2-B58A-DDF2-1D37-275E4A46CFF0}"/>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8"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a:t>
                </a: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extLst>
      <p:ext uri="{BB962C8B-B14F-4D97-AF65-F5344CB8AC3E}">
        <p14:creationId xmlns:p14="http://schemas.microsoft.com/office/powerpoint/2010/main" val="1479460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1741488"/>
            <a:ext cx="5339361" cy="372798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867" y="1741488"/>
            <a:ext cx="5516376" cy="3727980"/>
          </a:xfrm>
          <a:prstGeom prst="rect">
            <a:avLst/>
          </a:prstGeom>
        </p:spPr>
      </p:pic>
      <p:sp>
        <p:nvSpPr>
          <p:cNvPr id="4" name="Rectangle 3"/>
          <p:cNvSpPr/>
          <p:nvPr/>
        </p:nvSpPr>
        <p:spPr>
          <a:xfrm>
            <a:off x="2759413" y="736600"/>
            <a:ext cx="6876375" cy="461665"/>
          </a:xfrm>
          <a:prstGeom prst="rect">
            <a:avLst/>
          </a:prstGeom>
        </p:spPr>
        <p:txBody>
          <a:bodyPr wrap="square">
            <a:spAutoFit/>
          </a:bodyPr>
          <a:lstStyle/>
          <a:p>
            <a:r>
              <a:rPr lang="en-US" sz="2400" dirty="0" err="1">
                <a:solidFill>
                  <a:srgbClr val="484237"/>
                </a:solidFill>
                <a:latin typeface="Gelasio Semi Bold" pitchFamily="34" charset="0"/>
                <a:ea typeface="Gelasio Semi Bold" pitchFamily="34" charset="-122"/>
                <a:cs typeface="Gelasio Semi Bold" pitchFamily="34" charset="-120"/>
              </a:rPr>
              <a:t>Chatbot</a:t>
            </a:r>
            <a:r>
              <a:rPr lang="en-US" sz="2400" dirty="0">
                <a:solidFill>
                  <a:srgbClr val="484237"/>
                </a:solidFill>
                <a:latin typeface="Gelasio Semi Bold" pitchFamily="34" charset="0"/>
                <a:ea typeface="Gelasio Semi Bold" pitchFamily="34" charset="-122"/>
                <a:cs typeface="Gelasio Semi Bold" pitchFamily="34" charset="-120"/>
              </a:rPr>
              <a:t> based Recommendations and feedbacks</a:t>
            </a:r>
            <a:endParaRPr lang="en-US" sz="2400" dirty="0"/>
          </a:p>
        </p:txBody>
      </p:sp>
    </p:spTree>
    <p:extLst>
      <p:ext uri="{BB962C8B-B14F-4D97-AF65-F5344CB8AC3E}">
        <p14:creationId xmlns:p14="http://schemas.microsoft.com/office/powerpoint/2010/main" val="903097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57" y="1888068"/>
            <a:ext cx="11137677" cy="3968040"/>
          </a:xfrm>
          <a:prstGeom prst="rect">
            <a:avLst/>
          </a:prstGeom>
        </p:spPr>
      </p:pic>
      <p:sp>
        <p:nvSpPr>
          <p:cNvPr id="4" name="Rectangle 3"/>
          <p:cNvSpPr/>
          <p:nvPr/>
        </p:nvSpPr>
        <p:spPr>
          <a:xfrm>
            <a:off x="3910880" y="863600"/>
            <a:ext cx="6876375"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Quiz based Recommendations </a:t>
            </a:r>
            <a:endParaRPr lang="en-US" sz="2400" dirty="0"/>
          </a:p>
        </p:txBody>
      </p:sp>
    </p:spTree>
    <p:extLst>
      <p:ext uri="{BB962C8B-B14F-4D97-AF65-F5344CB8AC3E}">
        <p14:creationId xmlns:p14="http://schemas.microsoft.com/office/powerpoint/2010/main" val="2118349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33" y="239165"/>
            <a:ext cx="6087533" cy="6449949"/>
          </a:xfrm>
          <a:prstGeom prst="rect">
            <a:avLst/>
          </a:prstGeom>
        </p:spPr>
      </p:pic>
    </p:spTree>
    <p:extLst>
      <p:ext uri="{BB962C8B-B14F-4D97-AF65-F5344CB8AC3E}">
        <p14:creationId xmlns:p14="http://schemas.microsoft.com/office/powerpoint/2010/main" val="735825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1" y="2855186"/>
            <a:ext cx="10258927" cy="861774"/>
          </a:xfrm>
          <a:prstGeom prst="rect">
            <a:avLst/>
          </a:prstGeom>
        </p:spPr>
        <p:txBody>
          <a:bodyPr wrap="square">
            <a:spAutoFit/>
          </a:bodyPr>
          <a:lstStyle/>
          <a:p>
            <a:r>
              <a:rPr lang="en-US" sz="5000" dirty="0">
                <a:solidFill>
                  <a:srgbClr val="484237"/>
                </a:solidFill>
                <a:latin typeface="Gelasio Semi Bold" pitchFamily="34" charset="0"/>
                <a:cs typeface="Gelasio Semi Bold" pitchFamily="34" charset="-120"/>
              </a:rPr>
              <a:t>Performance Prediction System</a:t>
            </a:r>
            <a:endParaRPr lang="en-US" sz="875" dirty="0">
              <a:solidFill>
                <a:prstClr val="black"/>
              </a:solidFill>
            </a:endParaRPr>
          </a:p>
        </p:txBody>
      </p:sp>
      <p:grpSp>
        <p:nvGrpSpPr>
          <p:cNvPr id="3" name="Group 2">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4"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716;p34">
                <a:extLst>
                  <a:ext uri="{FF2B5EF4-FFF2-40B4-BE49-F238E27FC236}">
                    <a16:creationId xmlns:a16="http://schemas.microsoft.com/office/drawing/2014/main" id="{DBBB8DB2-B58A-DDF2-1D37-275E4A46CFF0}"/>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8"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extLst>
      <p:ext uri="{BB962C8B-B14F-4D97-AF65-F5344CB8AC3E}">
        <p14:creationId xmlns:p14="http://schemas.microsoft.com/office/powerpoint/2010/main" val="1406182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65" y="961098"/>
            <a:ext cx="10608733" cy="5801651"/>
          </a:xfrm>
          <a:prstGeom prst="rect">
            <a:avLst/>
          </a:prstGeom>
        </p:spPr>
      </p:pic>
      <p:sp>
        <p:nvSpPr>
          <p:cNvPr id="3" name="Rectangle 2"/>
          <p:cNvSpPr/>
          <p:nvPr/>
        </p:nvSpPr>
        <p:spPr>
          <a:xfrm>
            <a:off x="3631480" y="321733"/>
            <a:ext cx="3548253"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Game Score calculation</a:t>
            </a:r>
            <a:endParaRPr lang="en-US" sz="2400" dirty="0"/>
          </a:p>
        </p:txBody>
      </p:sp>
    </p:spTree>
    <p:extLst>
      <p:ext uri="{BB962C8B-B14F-4D97-AF65-F5344CB8AC3E}">
        <p14:creationId xmlns:p14="http://schemas.microsoft.com/office/powerpoint/2010/main" val="535155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399" y="844220"/>
            <a:ext cx="4944534" cy="5187325"/>
          </a:xfrm>
          <a:prstGeom prst="rect">
            <a:avLst/>
          </a:prstGeom>
        </p:spPr>
      </p:pic>
      <p:sp>
        <p:nvSpPr>
          <p:cNvPr id="3" name="Rectangle 2"/>
          <p:cNvSpPr/>
          <p:nvPr/>
        </p:nvSpPr>
        <p:spPr>
          <a:xfrm>
            <a:off x="4121038" y="279400"/>
            <a:ext cx="3548253"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Data Preprocessing</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01" y="6208185"/>
            <a:ext cx="6449374" cy="463549"/>
          </a:xfrm>
          <a:prstGeom prst="rect">
            <a:avLst/>
          </a:prstGeom>
        </p:spPr>
      </p:pic>
    </p:spTree>
    <p:extLst>
      <p:ext uri="{BB962C8B-B14F-4D97-AF65-F5344CB8AC3E}">
        <p14:creationId xmlns:p14="http://schemas.microsoft.com/office/powerpoint/2010/main" val="358076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113A1-E209-6054-0BED-CCD4880C31C1}"/>
            </a:ext>
          </a:extLst>
        </p:cNvPr>
        <p:cNvGrpSpPr/>
        <p:nvPr/>
      </p:nvGrpSpPr>
      <p:grpSpPr>
        <a:xfrm>
          <a:off x="0" y="0"/>
          <a:ext cx="0" cy="0"/>
          <a:chOff x="0" y="0"/>
          <a:chExt cx="0" cy="0"/>
        </a:xfrm>
      </p:grpSpPr>
      <p:pic>
        <p:nvPicPr>
          <p:cNvPr id="58" name="Picture 57" descr="A pink background with black text&#10;&#10;Description automatically generated">
            <a:extLst>
              <a:ext uri="{FF2B5EF4-FFF2-40B4-BE49-F238E27FC236}">
                <a16:creationId xmlns:a16="http://schemas.microsoft.com/office/drawing/2014/main" id="{81ACDCB0-BE45-FB43-2B82-47A15B07AC56}"/>
              </a:ext>
            </a:extLst>
          </p:cNvPr>
          <p:cNvPicPr>
            <a:picLocks noChangeAspect="1"/>
          </p:cNvPicPr>
          <p:nvPr/>
        </p:nvPicPr>
        <p:blipFill>
          <a:blip r:embed="rId3"/>
          <a:srcRect b="52869"/>
          <a:stretch/>
        </p:blipFill>
        <p:spPr>
          <a:xfrm>
            <a:off x="-3" y="-3233530"/>
            <a:ext cx="12187070" cy="3233530"/>
          </a:xfrm>
          <a:prstGeom prst="rect">
            <a:avLst/>
          </a:prstGeom>
        </p:spPr>
      </p:pic>
      <p:pic>
        <p:nvPicPr>
          <p:cNvPr id="2" name="Picture 1" descr="A pink background with black text&#10;&#10;Description automatically generated">
            <a:extLst>
              <a:ext uri="{FF2B5EF4-FFF2-40B4-BE49-F238E27FC236}">
                <a16:creationId xmlns:a16="http://schemas.microsoft.com/office/drawing/2014/main" id="{4A25E935-3CD9-49BF-87CB-E1C5E2E2D740}"/>
              </a:ext>
            </a:extLst>
          </p:cNvPr>
          <p:cNvPicPr>
            <a:picLocks noChangeAspect="1"/>
          </p:cNvPicPr>
          <p:nvPr/>
        </p:nvPicPr>
        <p:blipFill>
          <a:blip r:embed="rId3"/>
          <a:srcRect t="47171"/>
          <a:stretch/>
        </p:blipFill>
        <p:spPr>
          <a:xfrm>
            <a:off x="-3" y="7103165"/>
            <a:ext cx="12187070" cy="3624470"/>
          </a:xfrm>
          <a:prstGeom prst="rect">
            <a:avLst/>
          </a:prstGeom>
        </p:spPr>
      </p:pic>
      <p:pic>
        <p:nvPicPr>
          <p:cNvPr id="17" name="Picture Placeholder 16" descr="A close up of a book&#10;&#10;Description automatically generated">
            <a:extLst>
              <a:ext uri="{FF2B5EF4-FFF2-40B4-BE49-F238E27FC236}">
                <a16:creationId xmlns:a16="http://schemas.microsoft.com/office/drawing/2014/main" id="{744D13B8-A458-C476-62BB-C2608B081F01}"/>
              </a:ext>
            </a:extLst>
          </p:cNvPr>
          <p:cNvPicPr>
            <a:picLocks noGrp="1" noChangeAspect="1"/>
          </p:cNvPicPr>
          <p:nvPr>
            <p:ph type="pic" sz="quarter" idx="10"/>
          </p:nvPr>
        </p:nvPicPr>
        <p:blipFill>
          <a:blip r:embed="rId4">
            <a:alphaModFix amt="85000"/>
          </a:blip>
          <a:srcRect t="52" b="52"/>
          <a:stretch>
            <a:fillRect/>
          </a:stretch>
        </p:blipFill>
        <p:spPr>
          <a:xfrm>
            <a:off x="-2432959" y="-1779814"/>
            <a:ext cx="17562288" cy="9878786"/>
          </a:xfrm>
        </p:spPr>
      </p:pic>
      <p:sp>
        <p:nvSpPr>
          <p:cNvPr id="19" name="Google Shape;559;p32">
            <a:extLst>
              <a:ext uri="{FF2B5EF4-FFF2-40B4-BE49-F238E27FC236}">
                <a16:creationId xmlns:a16="http://schemas.microsoft.com/office/drawing/2014/main" id="{37FC5BA4-E27D-12F0-4E57-66F387C8F040}"/>
              </a:ext>
            </a:extLst>
          </p:cNvPr>
          <p:cNvSpPr/>
          <p:nvPr/>
        </p:nvSpPr>
        <p:spPr>
          <a:xfrm>
            <a:off x="493858"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561;p32">
            <a:extLst>
              <a:ext uri="{FF2B5EF4-FFF2-40B4-BE49-F238E27FC236}">
                <a16:creationId xmlns:a16="http://schemas.microsoft.com/office/drawing/2014/main" id="{CD8E37FE-C0E6-2E90-9D8B-56FD61254D81}"/>
              </a:ext>
            </a:extLst>
          </p:cNvPr>
          <p:cNvSpPr txBox="1">
            <a:spLocks noGrp="1"/>
          </p:cNvSpPr>
          <p:nvPr>
            <p:ph type="title"/>
          </p:nvPr>
        </p:nvSpPr>
        <p:spPr>
          <a:xfrm>
            <a:off x="492874" y="1448685"/>
            <a:ext cx="1842139" cy="10083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01</a:t>
            </a:r>
            <a:endParaRPr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21" name="Google Shape;562;p32">
            <a:extLst>
              <a:ext uri="{FF2B5EF4-FFF2-40B4-BE49-F238E27FC236}">
                <a16:creationId xmlns:a16="http://schemas.microsoft.com/office/drawing/2014/main" id="{A2023529-3A1B-37E5-E75E-ED85FB2C3F2F}"/>
              </a:ext>
            </a:extLst>
          </p:cNvPr>
          <p:cNvSpPr txBox="1">
            <a:spLocks/>
          </p:cNvSpPr>
          <p:nvPr/>
        </p:nvSpPr>
        <p:spPr>
          <a:xfrm>
            <a:off x="492874" y="2716208"/>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How can augmented reality (AR) enhance the learning of American Sign Language (ASL) gestures in children with speech disorders?</a:t>
            </a:r>
            <a:endParaRPr lang="fr-CA" sz="1800" b="1" dirty="0">
              <a:latin typeface="Times New Roman" panose="02020603050405020304" pitchFamily="18" charset="0"/>
              <a:cs typeface="Times New Roman" panose="02020603050405020304" pitchFamily="18" charset="0"/>
            </a:endParaRPr>
          </a:p>
        </p:txBody>
      </p:sp>
      <p:sp>
        <p:nvSpPr>
          <p:cNvPr id="24" name="Google Shape;564;p32">
            <a:extLst>
              <a:ext uri="{FF2B5EF4-FFF2-40B4-BE49-F238E27FC236}">
                <a16:creationId xmlns:a16="http://schemas.microsoft.com/office/drawing/2014/main" id="{D124562E-0D82-580C-1C7C-3EB3B0023EF5}"/>
              </a:ext>
            </a:extLst>
          </p:cNvPr>
          <p:cNvSpPr txBox="1">
            <a:spLocks/>
          </p:cNvSpPr>
          <p:nvPr/>
        </p:nvSpPr>
        <p:spPr>
          <a:xfrm>
            <a:off x="4054973" y="1635865"/>
            <a:ext cx="1603200" cy="10833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fr-CA" dirty="0"/>
          </a:p>
        </p:txBody>
      </p:sp>
      <p:sp>
        <p:nvSpPr>
          <p:cNvPr id="25" name="Google Shape;559;p32">
            <a:extLst>
              <a:ext uri="{FF2B5EF4-FFF2-40B4-BE49-F238E27FC236}">
                <a16:creationId xmlns:a16="http://schemas.microsoft.com/office/drawing/2014/main" id="{5305FBDC-9CBC-F848-FE21-09EC5CFF6810}"/>
              </a:ext>
            </a:extLst>
          </p:cNvPr>
          <p:cNvSpPr/>
          <p:nvPr/>
        </p:nvSpPr>
        <p:spPr>
          <a:xfrm>
            <a:off x="2765430"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p32">
            <a:extLst>
              <a:ext uri="{FF2B5EF4-FFF2-40B4-BE49-F238E27FC236}">
                <a16:creationId xmlns:a16="http://schemas.microsoft.com/office/drawing/2014/main" id="{74BF5193-73BA-7A8F-E37E-5EC1691A2A3B}"/>
              </a:ext>
            </a:extLst>
          </p:cNvPr>
          <p:cNvSpPr txBox="1">
            <a:spLocks/>
          </p:cNvSpPr>
          <p:nvPr/>
        </p:nvSpPr>
        <p:spPr>
          <a:xfrm>
            <a:off x="2764446"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02</a:t>
            </a:r>
          </a:p>
        </p:txBody>
      </p:sp>
      <p:sp>
        <p:nvSpPr>
          <p:cNvPr id="27" name="Google Shape;562;p32">
            <a:extLst>
              <a:ext uri="{FF2B5EF4-FFF2-40B4-BE49-F238E27FC236}">
                <a16:creationId xmlns:a16="http://schemas.microsoft.com/office/drawing/2014/main" id="{3921BFD0-96E8-1513-9318-121CA296D9B8}"/>
              </a:ext>
            </a:extLst>
          </p:cNvPr>
          <p:cNvSpPr txBox="1">
            <a:spLocks/>
          </p:cNvSpPr>
          <p:nvPr/>
        </p:nvSpPr>
        <p:spPr>
          <a:xfrm>
            <a:off x="2715278" y="2422291"/>
            <a:ext cx="2064679" cy="2258872"/>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fr-CA" sz="1800" b="1" dirty="0" err="1">
                <a:latin typeface="Times New Roman" panose="02020603050405020304" pitchFamily="18" charset="0"/>
                <a:cs typeface="Times New Roman" panose="02020603050405020304" pitchFamily="18" charset="0"/>
              </a:rPr>
              <a:t>What</a:t>
            </a:r>
            <a:r>
              <a:rPr lang="fr-CA" sz="1800" b="1" dirty="0">
                <a:latin typeface="Times New Roman" panose="02020603050405020304" pitchFamily="18" charset="0"/>
                <a:cs typeface="Times New Roman" panose="02020603050405020304" pitchFamily="18" charset="0"/>
              </a:rPr>
              <a:t> are the </a:t>
            </a:r>
            <a:r>
              <a:rPr lang="fr-CA" sz="1800" b="1" dirty="0" err="1">
                <a:latin typeface="Times New Roman" panose="02020603050405020304" pitchFamily="18" charset="0"/>
                <a:cs typeface="Times New Roman" panose="02020603050405020304" pitchFamily="18" charset="0"/>
              </a:rPr>
              <a:t>most</a:t>
            </a:r>
            <a:r>
              <a:rPr lang="fr-CA" sz="1800" b="1" dirty="0">
                <a:latin typeface="Times New Roman" panose="02020603050405020304" pitchFamily="18" charset="0"/>
                <a:cs typeface="Times New Roman" panose="02020603050405020304" pitchFamily="18" charset="0"/>
              </a:rPr>
              <a:t> effective machine </a:t>
            </a:r>
            <a:r>
              <a:rPr lang="fr-CA" sz="1800" b="1" dirty="0" err="1">
                <a:latin typeface="Times New Roman" panose="02020603050405020304" pitchFamily="18" charset="0"/>
                <a:cs typeface="Times New Roman" panose="02020603050405020304" pitchFamily="18" charset="0"/>
              </a:rPr>
              <a:t>learning</a:t>
            </a:r>
            <a:r>
              <a:rPr lang="fr-CA" sz="1800" b="1" dirty="0">
                <a:latin typeface="Times New Roman" panose="02020603050405020304" pitchFamily="18" charset="0"/>
                <a:cs typeface="Times New Roman" panose="02020603050405020304" pitchFamily="18" charset="0"/>
              </a:rPr>
              <a:t> </a:t>
            </a:r>
            <a:r>
              <a:rPr lang="fr-CA" sz="1800" b="1" dirty="0" err="1">
                <a:latin typeface="Times New Roman" panose="02020603050405020304" pitchFamily="18" charset="0"/>
                <a:cs typeface="Times New Roman" panose="02020603050405020304" pitchFamily="18" charset="0"/>
              </a:rPr>
              <a:t>models</a:t>
            </a:r>
            <a:r>
              <a:rPr lang="fr-CA" sz="1800" b="1" dirty="0">
                <a:latin typeface="Times New Roman" panose="02020603050405020304" pitchFamily="18" charset="0"/>
                <a:cs typeface="Times New Roman" panose="02020603050405020304" pitchFamily="18" charset="0"/>
              </a:rPr>
              <a:t> for real-time </a:t>
            </a:r>
            <a:r>
              <a:rPr lang="fr-CA" sz="1800" b="1" dirty="0" err="1">
                <a:latin typeface="Times New Roman" panose="02020603050405020304" pitchFamily="18" charset="0"/>
                <a:cs typeface="Times New Roman" panose="02020603050405020304" pitchFamily="18" charset="0"/>
              </a:rPr>
              <a:t>gesture</a:t>
            </a:r>
            <a:r>
              <a:rPr lang="fr-CA" sz="1800" b="1" dirty="0">
                <a:latin typeface="Times New Roman" panose="02020603050405020304" pitchFamily="18" charset="0"/>
                <a:cs typeface="Times New Roman" panose="02020603050405020304" pitchFamily="18" charset="0"/>
              </a:rPr>
              <a:t> recognition in ASL </a:t>
            </a:r>
            <a:r>
              <a:rPr lang="fr-CA" sz="1800" b="1" dirty="0" err="1">
                <a:latin typeface="Times New Roman" panose="02020603050405020304" pitchFamily="18" charset="0"/>
                <a:cs typeface="Times New Roman" panose="02020603050405020304" pitchFamily="18" charset="0"/>
              </a:rPr>
              <a:t>learning</a:t>
            </a:r>
            <a:r>
              <a:rPr lang="fr-CA" sz="1800" b="1" dirty="0">
                <a:latin typeface="Times New Roman" panose="02020603050405020304" pitchFamily="18" charset="0"/>
                <a:cs typeface="Times New Roman" panose="02020603050405020304" pitchFamily="18" charset="0"/>
              </a:rPr>
              <a:t>?</a:t>
            </a:r>
          </a:p>
        </p:txBody>
      </p:sp>
      <p:sp>
        <p:nvSpPr>
          <p:cNvPr id="28" name="Google Shape;559;p32">
            <a:extLst>
              <a:ext uri="{FF2B5EF4-FFF2-40B4-BE49-F238E27FC236}">
                <a16:creationId xmlns:a16="http://schemas.microsoft.com/office/drawing/2014/main" id="{F8633BE4-96A5-02DD-DA4A-648322CF6382}"/>
              </a:ext>
            </a:extLst>
          </p:cNvPr>
          <p:cNvSpPr/>
          <p:nvPr/>
        </p:nvSpPr>
        <p:spPr>
          <a:xfrm>
            <a:off x="5061719"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p32">
            <a:extLst>
              <a:ext uri="{FF2B5EF4-FFF2-40B4-BE49-F238E27FC236}">
                <a16:creationId xmlns:a16="http://schemas.microsoft.com/office/drawing/2014/main" id="{36848B77-99DC-0C87-F083-33A282CFD856}"/>
              </a:ext>
            </a:extLst>
          </p:cNvPr>
          <p:cNvSpPr txBox="1">
            <a:spLocks/>
          </p:cNvSpPr>
          <p:nvPr/>
        </p:nvSpPr>
        <p:spPr>
          <a:xfrm>
            <a:off x="5060735"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03</a:t>
            </a:r>
          </a:p>
        </p:txBody>
      </p:sp>
      <p:sp>
        <p:nvSpPr>
          <p:cNvPr id="31" name="Google Shape;559;p32">
            <a:extLst>
              <a:ext uri="{FF2B5EF4-FFF2-40B4-BE49-F238E27FC236}">
                <a16:creationId xmlns:a16="http://schemas.microsoft.com/office/drawing/2014/main" id="{CED8F59B-80F4-970D-7CC3-D8923F8C16B7}"/>
              </a:ext>
            </a:extLst>
          </p:cNvPr>
          <p:cNvSpPr/>
          <p:nvPr/>
        </p:nvSpPr>
        <p:spPr>
          <a:xfrm>
            <a:off x="7413980" y="1451859"/>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1;p32">
            <a:extLst>
              <a:ext uri="{FF2B5EF4-FFF2-40B4-BE49-F238E27FC236}">
                <a16:creationId xmlns:a16="http://schemas.microsoft.com/office/drawing/2014/main" id="{D8BD8AD3-4159-6259-0411-2154835861DE}"/>
              </a:ext>
            </a:extLst>
          </p:cNvPr>
          <p:cNvSpPr txBox="1">
            <a:spLocks/>
          </p:cNvSpPr>
          <p:nvPr/>
        </p:nvSpPr>
        <p:spPr>
          <a:xfrm>
            <a:off x="7412996" y="1459032"/>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04</a:t>
            </a:r>
          </a:p>
        </p:txBody>
      </p:sp>
      <p:sp>
        <p:nvSpPr>
          <p:cNvPr id="33" name="Google Shape;562;p32">
            <a:extLst>
              <a:ext uri="{FF2B5EF4-FFF2-40B4-BE49-F238E27FC236}">
                <a16:creationId xmlns:a16="http://schemas.microsoft.com/office/drawing/2014/main" id="{95F1172A-7C1D-FCD3-FD59-2A744B1E2E47}"/>
              </a:ext>
            </a:extLst>
          </p:cNvPr>
          <p:cNvSpPr txBox="1">
            <a:spLocks/>
          </p:cNvSpPr>
          <p:nvPr/>
        </p:nvSpPr>
        <p:spPr>
          <a:xfrm>
            <a:off x="7443121" y="2878429"/>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What is the impact of AI-driven interaction, such as chatbots and gesture-based communication, on children's speech therapy engagement and outcomes?</a:t>
            </a:r>
            <a:endParaRPr lang="fr-CA" sz="1800" b="1" dirty="0">
              <a:latin typeface="Times New Roman" panose="02020603050405020304" pitchFamily="18" charset="0"/>
              <a:cs typeface="Times New Roman" panose="02020603050405020304" pitchFamily="18" charset="0"/>
            </a:endParaRPr>
          </a:p>
        </p:txBody>
      </p:sp>
      <p:sp>
        <p:nvSpPr>
          <p:cNvPr id="34" name="Google Shape;559;p32">
            <a:extLst>
              <a:ext uri="{FF2B5EF4-FFF2-40B4-BE49-F238E27FC236}">
                <a16:creationId xmlns:a16="http://schemas.microsoft.com/office/drawing/2014/main" id="{E21B067F-48FF-45B0-C73B-CB8847294E3C}"/>
              </a:ext>
            </a:extLst>
          </p:cNvPr>
          <p:cNvSpPr/>
          <p:nvPr/>
        </p:nvSpPr>
        <p:spPr>
          <a:xfrm>
            <a:off x="9675297"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1;p32">
            <a:extLst>
              <a:ext uri="{FF2B5EF4-FFF2-40B4-BE49-F238E27FC236}">
                <a16:creationId xmlns:a16="http://schemas.microsoft.com/office/drawing/2014/main" id="{8D68BFEF-3F92-184C-A0F4-4C529FD78F8B}"/>
              </a:ext>
            </a:extLst>
          </p:cNvPr>
          <p:cNvSpPr txBox="1">
            <a:spLocks/>
          </p:cNvSpPr>
          <p:nvPr/>
        </p:nvSpPr>
        <p:spPr>
          <a:xfrm>
            <a:off x="9674313"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05</a:t>
            </a:r>
          </a:p>
        </p:txBody>
      </p:sp>
      <p:sp>
        <p:nvSpPr>
          <p:cNvPr id="36" name="Google Shape;562;p32">
            <a:extLst>
              <a:ext uri="{FF2B5EF4-FFF2-40B4-BE49-F238E27FC236}">
                <a16:creationId xmlns:a16="http://schemas.microsoft.com/office/drawing/2014/main" id="{6B32176B-D545-4FF3-EC8A-EA3495812A3B}"/>
              </a:ext>
            </a:extLst>
          </p:cNvPr>
          <p:cNvSpPr txBox="1">
            <a:spLocks/>
          </p:cNvSpPr>
          <p:nvPr/>
        </p:nvSpPr>
        <p:spPr>
          <a:xfrm>
            <a:off x="9674313" y="2829840"/>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latin typeface="Times New Roman" panose="02020603050405020304" pitchFamily="18" charset="0"/>
                <a:cs typeface="Times New Roman" panose="02020603050405020304" pitchFamily="18" charset="0"/>
              </a:rPr>
              <a:t>How can performance prediction and personalized course recommendations optimize learning paths for children with speech disorders?</a:t>
            </a:r>
          </a:p>
        </p:txBody>
      </p:sp>
      <p:sp>
        <p:nvSpPr>
          <p:cNvPr id="37" name="Google Shape;562;p32">
            <a:extLst>
              <a:ext uri="{FF2B5EF4-FFF2-40B4-BE49-F238E27FC236}">
                <a16:creationId xmlns:a16="http://schemas.microsoft.com/office/drawing/2014/main" id="{825C558D-1662-AB27-7DCC-EB8B17DCA5DA}"/>
              </a:ext>
            </a:extLst>
          </p:cNvPr>
          <p:cNvSpPr txBox="1">
            <a:spLocks/>
          </p:cNvSpPr>
          <p:nvPr/>
        </p:nvSpPr>
        <p:spPr>
          <a:xfrm>
            <a:off x="4997501" y="3023933"/>
            <a:ext cx="2064679" cy="2258872"/>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How can a real-time translation system bridge the gap between educational content and hearing-impaired children by providing captions and synchronized sign language?</a:t>
            </a:r>
            <a:endParaRPr lang="fr-CA" sz="1800" b="1" dirty="0">
              <a:latin typeface="Times New Roman" panose="02020603050405020304" pitchFamily="18" charset="0"/>
              <a:cs typeface="Times New Roman" panose="02020603050405020304" pitchFamily="18" charset="0"/>
            </a:endParaRPr>
          </a:p>
        </p:txBody>
      </p:sp>
      <p:grpSp>
        <p:nvGrpSpPr>
          <p:cNvPr id="40" name="Google Shape;714;p34">
            <a:extLst>
              <a:ext uri="{FF2B5EF4-FFF2-40B4-BE49-F238E27FC236}">
                <a16:creationId xmlns:a16="http://schemas.microsoft.com/office/drawing/2014/main" id="{A61140CF-F249-79CF-2B4A-05A3C13E0708}"/>
              </a:ext>
            </a:extLst>
          </p:cNvPr>
          <p:cNvGrpSpPr/>
          <p:nvPr/>
        </p:nvGrpSpPr>
        <p:grpSpPr>
          <a:xfrm>
            <a:off x="-3740" y="6448499"/>
            <a:ext cx="12190249" cy="409500"/>
            <a:chOff x="25500" y="4672450"/>
            <a:chExt cx="12190249" cy="409500"/>
          </a:xfrm>
        </p:grpSpPr>
        <p:sp>
          <p:nvSpPr>
            <p:cNvPr id="41" name="Google Shape;715;p34">
              <a:extLst>
                <a:ext uri="{FF2B5EF4-FFF2-40B4-BE49-F238E27FC236}">
                  <a16:creationId xmlns:a16="http://schemas.microsoft.com/office/drawing/2014/main" id="{523AC50B-0394-CBDF-1CAD-5711A4D786C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716;p34">
              <a:extLst>
                <a:ext uri="{FF2B5EF4-FFF2-40B4-BE49-F238E27FC236}">
                  <a16:creationId xmlns:a16="http://schemas.microsoft.com/office/drawing/2014/main" id="{C89A3405-69A6-575F-E95F-A570245CD8F4}"/>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43" name="Google Shape;717;p34">
              <a:extLst>
                <a:ext uri="{FF2B5EF4-FFF2-40B4-BE49-F238E27FC236}">
                  <a16:creationId xmlns:a16="http://schemas.microsoft.com/office/drawing/2014/main" id="{35D73DAD-DA1F-30FE-4019-D81D4629152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bg1"/>
                </a:solidFill>
                <a:latin typeface="Raleway"/>
                <a:ea typeface="Raleway"/>
                <a:cs typeface="Raleway"/>
                <a:sym typeface="Raleway"/>
              </a:endParaRPr>
            </a:p>
          </p:txBody>
        </p:sp>
      </p:grpSp>
    </p:spTree>
    <p:extLst>
      <p:ext uri="{BB962C8B-B14F-4D97-AF65-F5344CB8AC3E}">
        <p14:creationId xmlns:p14="http://schemas.microsoft.com/office/powerpoint/2010/main" val="3294835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671" y="1281260"/>
            <a:ext cx="7341130" cy="2474766"/>
          </a:xfrm>
          <a:prstGeom prst="rect">
            <a:avLst/>
          </a:prstGeom>
        </p:spPr>
      </p:pic>
      <p:sp>
        <p:nvSpPr>
          <p:cNvPr id="3" name="Rectangle 2"/>
          <p:cNvSpPr/>
          <p:nvPr/>
        </p:nvSpPr>
        <p:spPr>
          <a:xfrm>
            <a:off x="4121038" y="279400"/>
            <a:ext cx="3548253"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Models training</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70" y="4189843"/>
            <a:ext cx="7341131" cy="2304089"/>
          </a:xfrm>
          <a:prstGeom prst="rect">
            <a:avLst/>
          </a:prstGeom>
        </p:spPr>
      </p:pic>
    </p:spTree>
    <p:extLst>
      <p:ext uri="{BB962C8B-B14F-4D97-AF65-F5344CB8AC3E}">
        <p14:creationId xmlns:p14="http://schemas.microsoft.com/office/powerpoint/2010/main" val="2164311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9434" y="477705"/>
            <a:ext cx="5672138" cy="603845"/>
          </a:xfrm>
          <a:prstGeom prst="rect">
            <a:avLst/>
          </a:prstGeom>
          <a:noFill/>
          <a:ln/>
        </p:spPr>
        <p:txBody>
          <a:bodyPr wrap="squar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Improvement Score Prediction using Linear Regression model</a:t>
            </a:r>
            <a:endParaRPr lang="en-US" sz="1458" dirty="0"/>
          </a:p>
        </p:txBody>
      </p:sp>
      <p:pic>
        <p:nvPicPr>
          <p:cNvPr id="3" name="Image 0" descr="preencoded.png"/>
          <p:cNvPicPr>
            <a:picLocks noChangeAspect="1"/>
          </p:cNvPicPr>
          <p:nvPr/>
        </p:nvPicPr>
        <p:blipFill>
          <a:blip r:embed="rId3"/>
          <a:stretch>
            <a:fillRect/>
          </a:stretch>
        </p:blipFill>
        <p:spPr>
          <a:xfrm>
            <a:off x="660301" y="1312019"/>
            <a:ext cx="5205611" cy="5349073"/>
          </a:xfrm>
          <a:prstGeom prst="rect">
            <a:avLst/>
          </a:prstGeom>
        </p:spPr>
      </p:pic>
      <p:sp>
        <p:nvSpPr>
          <p:cNvPr id="4" name="Text 1"/>
          <p:cNvSpPr/>
          <p:nvPr/>
        </p:nvSpPr>
        <p:spPr>
          <a:xfrm>
            <a:off x="6721905" y="478399"/>
            <a:ext cx="5205611" cy="301923"/>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Accuracy of the model</a:t>
            </a:r>
            <a:endParaRPr lang="en-US" sz="1458" dirty="0"/>
          </a:p>
        </p:txBody>
      </p:sp>
      <p:sp>
        <p:nvSpPr>
          <p:cNvPr id="5" name="Text 2"/>
          <p:cNvSpPr/>
          <p:nvPr/>
        </p:nvSpPr>
        <p:spPr>
          <a:xfrm>
            <a:off x="6332439" y="1161058"/>
            <a:ext cx="5205611" cy="301923"/>
          </a:xfrm>
          <a:prstGeom prst="rect">
            <a:avLst/>
          </a:prstGeom>
          <a:noFill/>
          <a:ln/>
        </p:spPr>
        <p:txBody>
          <a:bodyPr wrap="none" lIns="0" tIns="0" rIns="0" bIns="0" rtlCol="0" anchor="t"/>
          <a:lstStyle/>
          <a:p>
            <a:pPr>
              <a:lnSpc>
                <a:spcPts val="2375"/>
              </a:lnSpc>
            </a:pPr>
            <a:endParaRPr lang="en-US" sz="1458" dirty="0"/>
          </a:p>
        </p:txBody>
      </p:sp>
      <p:sp>
        <p:nvSpPr>
          <p:cNvPr id="6" name="Text 3"/>
          <p:cNvSpPr/>
          <p:nvPr/>
        </p:nvSpPr>
        <p:spPr>
          <a:xfrm>
            <a:off x="6332439" y="1632744"/>
            <a:ext cx="5205611" cy="301923"/>
          </a:xfrm>
          <a:prstGeom prst="rect">
            <a:avLst/>
          </a:prstGeom>
          <a:noFill/>
          <a:ln/>
        </p:spPr>
        <p:txBody>
          <a:bodyPr wrap="none" lIns="0" tIns="0" rIns="0" bIns="0" rtlCol="0" anchor="t"/>
          <a:lstStyle/>
          <a:p>
            <a:pPr>
              <a:lnSpc>
                <a:spcPts val="2375"/>
              </a:lnSpc>
            </a:pPr>
            <a:endParaRPr lang="en-US" sz="1458" dirty="0"/>
          </a:p>
        </p:txBody>
      </p:sp>
      <p:pic>
        <p:nvPicPr>
          <p:cNvPr id="7" name="Image 1" descr="preencoded.png"/>
          <p:cNvPicPr>
            <a:picLocks noChangeAspect="1"/>
          </p:cNvPicPr>
          <p:nvPr/>
        </p:nvPicPr>
        <p:blipFill>
          <a:blip r:embed="rId4"/>
          <a:stretch>
            <a:fillRect/>
          </a:stretch>
        </p:blipFill>
        <p:spPr>
          <a:xfrm>
            <a:off x="6332439" y="1312019"/>
            <a:ext cx="5198963" cy="2460030"/>
          </a:xfrm>
          <a:prstGeom prst="rect">
            <a:avLst/>
          </a:prstGeom>
        </p:spPr>
      </p:pic>
    </p:spTree>
    <p:extLst>
      <p:ext uri="{BB962C8B-B14F-4D97-AF65-F5344CB8AC3E}">
        <p14:creationId xmlns:p14="http://schemas.microsoft.com/office/powerpoint/2010/main" val="916714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9434" y="477705"/>
            <a:ext cx="5672138" cy="603845"/>
          </a:xfrm>
          <a:prstGeom prst="rect">
            <a:avLst/>
          </a:prstGeom>
          <a:noFill/>
          <a:ln/>
        </p:spPr>
        <p:txBody>
          <a:bodyPr wrap="squar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Improvement Score Prediction using Random Regression model</a:t>
            </a:r>
            <a:endParaRPr lang="en-US" sz="1458" dirty="0"/>
          </a:p>
        </p:txBody>
      </p:sp>
      <p:sp>
        <p:nvSpPr>
          <p:cNvPr id="4" name="Text 1"/>
          <p:cNvSpPr/>
          <p:nvPr/>
        </p:nvSpPr>
        <p:spPr>
          <a:xfrm>
            <a:off x="6721905" y="478399"/>
            <a:ext cx="5205611" cy="301923"/>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Accuracy of the model</a:t>
            </a:r>
            <a:endParaRPr lang="en-US" sz="1458" dirty="0"/>
          </a:p>
        </p:txBody>
      </p:sp>
      <p:sp>
        <p:nvSpPr>
          <p:cNvPr id="5" name="Text 2"/>
          <p:cNvSpPr/>
          <p:nvPr/>
        </p:nvSpPr>
        <p:spPr>
          <a:xfrm>
            <a:off x="6332439" y="1161058"/>
            <a:ext cx="5205611" cy="301923"/>
          </a:xfrm>
          <a:prstGeom prst="rect">
            <a:avLst/>
          </a:prstGeom>
          <a:noFill/>
          <a:ln/>
        </p:spPr>
        <p:txBody>
          <a:bodyPr wrap="none" lIns="0" tIns="0" rIns="0" bIns="0" rtlCol="0" anchor="t"/>
          <a:lstStyle/>
          <a:p>
            <a:pPr>
              <a:lnSpc>
                <a:spcPts val="2375"/>
              </a:lnSpc>
            </a:pPr>
            <a:endParaRPr lang="en-US" sz="1458" dirty="0"/>
          </a:p>
        </p:txBody>
      </p:sp>
      <p:sp>
        <p:nvSpPr>
          <p:cNvPr id="6" name="Text 3"/>
          <p:cNvSpPr/>
          <p:nvPr/>
        </p:nvSpPr>
        <p:spPr>
          <a:xfrm>
            <a:off x="6332439" y="1632744"/>
            <a:ext cx="5205611" cy="301923"/>
          </a:xfrm>
          <a:prstGeom prst="rect">
            <a:avLst/>
          </a:prstGeom>
          <a:noFill/>
          <a:ln/>
        </p:spPr>
        <p:txBody>
          <a:bodyPr wrap="none" lIns="0" tIns="0" rIns="0" bIns="0" rtlCol="0" anchor="t"/>
          <a:lstStyle/>
          <a:p>
            <a:pPr>
              <a:lnSpc>
                <a:spcPts val="2375"/>
              </a:lnSpc>
            </a:pPr>
            <a:endParaRPr lang="en-US" sz="1458"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71" y="1204635"/>
            <a:ext cx="4430496" cy="553552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135" y="1204635"/>
            <a:ext cx="5207528" cy="2410217"/>
          </a:xfrm>
          <a:prstGeom prst="rect">
            <a:avLst/>
          </a:prstGeom>
        </p:spPr>
      </p:pic>
    </p:spTree>
    <p:extLst>
      <p:ext uri="{BB962C8B-B14F-4D97-AF65-F5344CB8AC3E}">
        <p14:creationId xmlns:p14="http://schemas.microsoft.com/office/powerpoint/2010/main" val="999499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310216"/>
            <a:ext cx="8489134" cy="4895850"/>
          </a:xfrm>
          <a:prstGeom prst="rect">
            <a:avLst/>
          </a:prstGeom>
        </p:spPr>
      </p:pic>
      <p:sp>
        <p:nvSpPr>
          <p:cNvPr id="3" name="Rectangle 2"/>
          <p:cNvSpPr/>
          <p:nvPr/>
        </p:nvSpPr>
        <p:spPr>
          <a:xfrm>
            <a:off x="4518971" y="491067"/>
            <a:ext cx="3548253" cy="461665"/>
          </a:xfrm>
          <a:prstGeom prst="rect">
            <a:avLst/>
          </a:prstGeom>
        </p:spPr>
        <p:txBody>
          <a:bodyPr wrap="square">
            <a:spAutoFit/>
          </a:bodyPr>
          <a:lstStyle/>
          <a:p>
            <a:r>
              <a:rPr lang="en-US" sz="2400" dirty="0">
                <a:solidFill>
                  <a:srgbClr val="484237"/>
                </a:solidFill>
                <a:latin typeface="Gelasio Semi Bold" pitchFamily="34" charset="0"/>
                <a:cs typeface="Gelasio Semi Bold" pitchFamily="34" charset="-120"/>
              </a:rPr>
              <a:t>Cosine Similarity</a:t>
            </a:r>
            <a:endParaRPr lang="en-US" sz="2400" dirty="0"/>
          </a:p>
        </p:txBody>
      </p:sp>
    </p:spTree>
    <p:extLst>
      <p:ext uri="{BB962C8B-B14F-4D97-AF65-F5344CB8AC3E}">
        <p14:creationId xmlns:p14="http://schemas.microsoft.com/office/powerpoint/2010/main" val="4134761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09762"/>
            <a:ext cx="10820400" cy="3038475"/>
          </a:xfrm>
          <a:prstGeom prst="rect">
            <a:avLst/>
          </a:prstGeom>
        </p:spPr>
      </p:pic>
      <p:sp>
        <p:nvSpPr>
          <p:cNvPr id="3" name="Rectangle 2"/>
          <p:cNvSpPr/>
          <p:nvPr/>
        </p:nvSpPr>
        <p:spPr>
          <a:xfrm>
            <a:off x="3232037" y="728133"/>
            <a:ext cx="5099162" cy="461665"/>
          </a:xfrm>
          <a:prstGeom prst="rect">
            <a:avLst/>
          </a:prstGeom>
        </p:spPr>
        <p:txBody>
          <a:bodyPr wrap="square">
            <a:spAutoFit/>
          </a:bodyPr>
          <a:lstStyle/>
          <a:p>
            <a:r>
              <a:rPr lang="en-US" sz="2400" dirty="0">
                <a:solidFill>
                  <a:srgbClr val="484237"/>
                </a:solidFill>
                <a:latin typeface="Gelasio Semi Bold" pitchFamily="34" charset="0"/>
                <a:cs typeface="Gelasio Semi Bold" pitchFamily="34" charset="-120"/>
              </a:rPr>
              <a:t>Time series forecasting with ARIMA</a:t>
            </a:r>
            <a:endParaRPr lang="en-US" sz="2400" dirty="0"/>
          </a:p>
        </p:txBody>
      </p:sp>
    </p:spTree>
    <p:extLst>
      <p:ext uri="{BB962C8B-B14F-4D97-AF65-F5344CB8AC3E}">
        <p14:creationId xmlns:p14="http://schemas.microsoft.com/office/powerpoint/2010/main" val="132517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1524000"/>
            <a:ext cx="10769600" cy="4577080"/>
          </a:xfrm>
          <a:prstGeom prst="rect">
            <a:avLst/>
          </a:prstGeom>
        </p:spPr>
      </p:pic>
      <p:sp>
        <p:nvSpPr>
          <p:cNvPr id="3" name="Rectangle 2"/>
          <p:cNvSpPr/>
          <p:nvPr/>
        </p:nvSpPr>
        <p:spPr>
          <a:xfrm>
            <a:off x="3703052" y="575734"/>
            <a:ext cx="4718162" cy="461665"/>
          </a:xfrm>
          <a:prstGeom prst="rect">
            <a:avLst/>
          </a:prstGeom>
        </p:spPr>
        <p:txBody>
          <a:bodyPr wrap="square">
            <a:spAutoFit/>
          </a:bodyPr>
          <a:lstStyle/>
          <a:p>
            <a:r>
              <a:rPr lang="en-US" sz="2400" dirty="0">
                <a:solidFill>
                  <a:srgbClr val="484237"/>
                </a:solidFill>
                <a:latin typeface="Gelasio Semi Bold" pitchFamily="34" charset="0"/>
                <a:cs typeface="Gelasio Semi Bold" pitchFamily="34" charset="-120"/>
              </a:rPr>
              <a:t>Real time feedback generation</a:t>
            </a:r>
            <a:endParaRPr lang="en-US" sz="2400" dirty="0"/>
          </a:p>
        </p:txBody>
      </p:sp>
    </p:spTree>
    <p:extLst>
      <p:ext uri="{BB962C8B-B14F-4D97-AF65-F5344CB8AC3E}">
        <p14:creationId xmlns:p14="http://schemas.microsoft.com/office/powerpoint/2010/main" val="1067003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680509"/>
            <a:ext cx="8390467" cy="24778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334" y="3254376"/>
            <a:ext cx="5943599" cy="3444586"/>
          </a:xfrm>
          <a:prstGeom prst="rect">
            <a:avLst/>
          </a:prstGeom>
        </p:spPr>
      </p:pic>
      <p:sp>
        <p:nvSpPr>
          <p:cNvPr id="4" name="Rectangle 3"/>
          <p:cNvSpPr/>
          <p:nvPr/>
        </p:nvSpPr>
        <p:spPr>
          <a:xfrm>
            <a:off x="2952636" y="93133"/>
            <a:ext cx="7012631" cy="430887"/>
          </a:xfrm>
          <a:prstGeom prst="rect">
            <a:avLst/>
          </a:prstGeom>
        </p:spPr>
        <p:txBody>
          <a:bodyPr wrap="square">
            <a:spAutoFit/>
          </a:bodyPr>
          <a:lstStyle/>
          <a:p>
            <a:r>
              <a:rPr lang="en-US" sz="2200" dirty="0">
                <a:solidFill>
                  <a:srgbClr val="484237"/>
                </a:solidFill>
                <a:latin typeface="Gelasio Semi Bold" pitchFamily="34" charset="0"/>
                <a:cs typeface="Gelasio Semi Bold" pitchFamily="34" charset="-120"/>
              </a:rPr>
              <a:t>Score calculation &amp; Self Improvement endpoints</a:t>
            </a:r>
            <a:endParaRPr lang="en-US" sz="2200" dirty="0"/>
          </a:p>
        </p:txBody>
      </p:sp>
    </p:spTree>
    <p:extLst>
      <p:ext uri="{BB962C8B-B14F-4D97-AF65-F5344CB8AC3E}">
        <p14:creationId xmlns:p14="http://schemas.microsoft.com/office/powerpoint/2010/main" val="15820561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465" y="1034521"/>
            <a:ext cx="10202335" cy="5659107"/>
          </a:xfrm>
          <a:prstGeom prst="rect">
            <a:avLst/>
          </a:prstGeom>
        </p:spPr>
      </p:pic>
      <p:sp>
        <p:nvSpPr>
          <p:cNvPr id="3" name="Rectangle 2"/>
          <p:cNvSpPr/>
          <p:nvPr/>
        </p:nvSpPr>
        <p:spPr>
          <a:xfrm>
            <a:off x="3474452" y="321734"/>
            <a:ext cx="4718162" cy="461665"/>
          </a:xfrm>
          <a:prstGeom prst="rect">
            <a:avLst/>
          </a:prstGeom>
        </p:spPr>
        <p:txBody>
          <a:bodyPr wrap="square">
            <a:spAutoFit/>
          </a:bodyPr>
          <a:lstStyle/>
          <a:p>
            <a:r>
              <a:rPr lang="en-US" sz="2400" dirty="0">
                <a:solidFill>
                  <a:srgbClr val="484237"/>
                </a:solidFill>
                <a:latin typeface="Gelasio Semi Bold" pitchFamily="34" charset="0"/>
                <a:cs typeface="Gelasio Semi Bold" pitchFamily="34" charset="-120"/>
              </a:rPr>
              <a:t>Model Interference &amp; Predictions</a:t>
            </a:r>
            <a:endParaRPr lang="en-US" sz="2400" dirty="0"/>
          </a:p>
        </p:txBody>
      </p:sp>
    </p:spTree>
    <p:extLst>
      <p:ext uri="{BB962C8B-B14F-4D97-AF65-F5344CB8AC3E}">
        <p14:creationId xmlns:p14="http://schemas.microsoft.com/office/powerpoint/2010/main" val="1855771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4"/>
          <p:cNvSpPr/>
          <p:nvPr/>
        </p:nvSpPr>
        <p:spPr>
          <a:xfrm>
            <a:off x="3635772" y="2873126"/>
            <a:ext cx="4260057" cy="532507"/>
          </a:xfrm>
          <a:prstGeom prst="rect">
            <a:avLst/>
          </a:prstGeom>
          <a:noFill/>
          <a:ln/>
        </p:spPr>
        <p:txBody>
          <a:bodyPr wrap="none" lIns="0" tIns="0" rIns="0" bIns="0" rtlCol="0" anchor="t"/>
          <a:lstStyle/>
          <a:p>
            <a:pPr algn="ctr">
              <a:lnSpc>
                <a:spcPts val="4167"/>
              </a:lnSpc>
            </a:pPr>
            <a:r>
              <a:rPr lang="en-US" sz="4800" dirty="0">
                <a:solidFill>
                  <a:srgbClr val="484237"/>
                </a:solidFill>
                <a:latin typeface="Gelasio Semi Bold" pitchFamily="34" charset="0"/>
                <a:ea typeface="Gelasio Semi Bold" pitchFamily="34" charset="-122"/>
                <a:cs typeface="Gelasio Semi Bold" pitchFamily="34" charset="-120"/>
              </a:rPr>
              <a:t>UI designs</a:t>
            </a:r>
            <a:endParaRPr lang="en-US" sz="4800" dirty="0">
              <a:solidFill>
                <a:prstClr val="black"/>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43A49064-8C1B-73DC-2EFC-2E993EF8BC47}"/>
              </a:ext>
            </a:extLst>
          </p:cNvPr>
          <p:cNvPicPr>
            <a:picLocks noChangeAspect="1"/>
          </p:cNvPicPr>
          <p:nvPr/>
        </p:nvPicPr>
        <p:blipFill>
          <a:blip r:embed="rId2"/>
          <a:stretch>
            <a:fillRect/>
          </a:stretch>
        </p:blipFill>
        <p:spPr>
          <a:xfrm>
            <a:off x="3079888" y="200025"/>
            <a:ext cx="2958960" cy="6415088"/>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4692767-3124-F653-9598-B5BEA8B111F1}"/>
              </a:ext>
            </a:extLst>
          </p:cNvPr>
          <p:cNvPicPr>
            <a:picLocks noChangeAspect="1"/>
          </p:cNvPicPr>
          <p:nvPr/>
        </p:nvPicPr>
        <p:blipFill>
          <a:blip r:embed="rId3"/>
          <a:stretch>
            <a:fillRect/>
          </a:stretch>
        </p:blipFill>
        <p:spPr>
          <a:xfrm>
            <a:off x="57169" y="200025"/>
            <a:ext cx="2958960" cy="6415088"/>
          </a:xfrm>
          <a:prstGeom prst="rect">
            <a:avLst/>
          </a:prstGeom>
        </p:spPr>
      </p:pic>
      <p:pic>
        <p:nvPicPr>
          <p:cNvPr id="9" name="Picture 8" descr="A screenshot of a quiz&#10;&#10;Description automatically generated">
            <a:extLst>
              <a:ext uri="{FF2B5EF4-FFF2-40B4-BE49-F238E27FC236}">
                <a16:creationId xmlns:a16="http://schemas.microsoft.com/office/drawing/2014/main" id="{092858E3-86F1-DBFB-2AE6-F0A307C39156}"/>
              </a:ext>
            </a:extLst>
          </p:cNvPr>
          <p:cNvPicPr>
            <a:picLocks noChangeAspect="1"/>
          </p:cNvPicPr>
          <p:nvPr/>
        </p:nvPicPr>
        <p:blipFill>
          <a:blip r:embed="rId4"/>
          <a:stretch>
            <a:fillRect/>
          </a:stretch>
        </p:blipFill>
        <p:spPr>
          <a:xfrm>
            <a:off x="6159760" y="200025"/>
            <a:ext cx="2958960" cy="6415088"/>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30740E9-E7B1-CF5A-AD5E-2D79CFE60E78}"/>
              </a:ext>
            </a:extLst>
          </p:cNvPr>
          <p:cNvPicPr>
            <a:picLocks noChangeAspect="1"/>
          </p:cNvPicPr>
          <p:nvPr/>
        </p:nvPicPr>
        <p:blipFill>
          <a:blip r:embed="rId5"/>
          <a:stretch>
            <a:fillRect/>
          </a:stretch>
        </p:blipFill>
        <p:spPr>
          <a:xfrm>
            <a:off x="9170044" y="200025"/>
            <a:ext cx="2958960" cy="6415088"/>
          </a:xfrm>
          <a:prstGeom prst="rect">
            <a:avLst/>
          </a:prstGeom>
        </p:spPr>
      </p:pic>
    </p:spTree>
    <p:extLst>
      <p:ext uri="{BB962C8B-B14F-4D97-AF65-F5344CB8AC3E}">
        <p14:creationId xmlns:p14="http://schemas.microsoft.com/office/powerpoint/2010/main" val="1120941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ED7CD55-9848-9B4D-D2A4-6F8C884F9FC3}"/>
              </a:ext>
            </a:extLst>
          </p:cNvPr>
          <p:cNvSpPr txBox="1"/>
          <p:nvPr/>
        </p:nvSpPr>
        <p:spPr>
          <a:xfrm>
            <a:off x="4232265" y="2733934"/>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Objectives</a:t>
            </a:r>
          </a:p>
        </p:txBody>
      </p:sp>
      <p:grpSp>
        <p:nvGrpSpPr>
          <p:cNvPr id="17" name="Group 16">
            <a:extLst>
              <a:ext uri="{FF2B5EF4-FFF2-40B4-BE49-F238E27FC236}">
                <a16:creationId xmlns:a16="http://schemas.microsoft.com/office/drawing/2014/main" id="{D9A9D1FE-F881-DA7E-4E7D-9712027FA3E2}"/>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18" name="Freeform: Shape 21">
              <a:extLst>
                <a:ext uri="{FF2B5EF4-FFF2-40B4-BE49-F238E27FC236}">
                  <a16:creationId xmlns:a16="http://schemas.microsoft.com/office/drawing/2014/main" id="{70F76B88-21A1-0397-7FC6-9D8A1F0333DE}"/>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Freeform: Shape 17">
              <a:extLst>
                <a:ext uri="{FF2B5EF4-FFF2-40B4-BE49-F238E27FC236}">
                  <a16:creationId xmlns:a16="http://schemas.microsoft.com/office/drawing/2014/main" id="{CB87CBB4-A79A-BA69-D8FE-414EBE7D363C}"/>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0" name="Freeform: Shape 15">
              <a:extLst>
                <a:ext uri="{FF2B5EF4-FFF2-40B4-BE49-F238E27FC236}">
                  <a16:creationId xmlns:a16="http://schemas.microsoft.com/office/drawing/2014/main" id="{691B23B8-647A-B036-4456-D308680E55DA}"/>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Freeform: Shape 13">
              <a:extLst>
                <a:ext uri="{FF2B5EF4-FFF2-40B4-BE49-F238E27FC236}">
                  <a16:creationId xmlns:a16="http://schemas.microsoft.com/office/drawing/2014/main" id="{28820375-0079-428C-96B3-4C7A5F0EBED5}"/>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grpSp>
        <p:nvGrpSpPr>
          <p:cNvPr id="24" name="Google Shape;714;p34">
            <a:extLst>
              <a:ext uri="{FF2B5EF4-FFF2-40B4-BE49-F238E27FC236}">
                <a16:creationId xmlns:a16="http://schemas.microsoft.com/office/drawing/2014/main" id="{96D3ADC4-3809-235C-16F6-3A56D948C37B}"/>
              </a:ext>
            </a:extLst>
          </p:cNvPr>
          <p:cNvGrpSpPr/>
          <p:nvPr/>
        </p:nvGrpSpPr>
        <p:grpSpPr>
          <a:xfrm>
            <a:off x="1751" y="6259785"/>
            <a:ext cx="9093000" cy="409500"/>
            <a:chOff x="25500" y="4672450"/>
            <a:chExt cx="9093000" cy="409500"/>
          </a:xfrm>
        </p:grpSpPr>
        <p:sp>
          <p:nvSpPr>
            <p:cNvPr id="25" name="Google Shape;715;p34">
              <a:extLst>
                <a:ext uri="{FF2B5EF4-FFF2-40B4-BE49-F238E27FC236}">
                  <a16:creationId xmlns:a16="http://schemas.microsoft.com/office/drawing/2014/main" id="{2C94E2C5-F88A-E366-F696-D26BDE7E69A6}"/>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716;p34">
              <a:extLst>
                <a:ext uri="{FF2B5EF4-FFF2-40B4-BE49-F238E27FC236}">
                  <a16:creationId xmlns:a16="http://schemas.microsoft.com/office/drawing/2014/main" id="{A527684C-18AC-F05E-F9BF-5FA298D20838}"/>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grpSp>
      <p:grpSp>
        <p:nvGrpSpPr>
          <p:cNvPr id="8" name="Group 7">
            <a:extLst>
              <a:ext uri="{FF2B5EF4-FFF2-40B4-BE49-F238E27FC236}">
                <a16:creationId xmlns:a16="http://schemas.microsoft.com/office/drawing/2014/main" id="{544A79AF-19D3-8D68-28D5-1F9509FBAF8C}"/>
              </a:ext>
            </a:extLst>
          </p:cNvPr>
          <p:cNvGrpSpPr/>
          <p:nvPr/>
        </p:nvGrpSpPr>
        <p:grpSpPr>
          <a:xfrm>
            <a:off x="-6096875" y="-10170"/>
            <a:ext cx="6096000" cy="7008125"/>
            <a:chOff x="-95534" y="-75063"/>
            <a:chExt cx="6096000" cy="7008125"/>
          </a:xfrm>
        </p:grpSpPr>
        <p:sp>
          <p:nvSpPr>
            <p:cNvPr id="11" name="Rectangle 10">
              <a:extLst>
                <a:ext uri="{FF2B5EF4-FFF2-40B4-BE49-F238E27FC236}">
                  <a16:creationId xmlns:a16="http://schemas.microsoft.com/office/drawing/2014/main" id="{46532497-8210-509F-4311-AE96EAFA15A5}"/>
                </a:ext>
              </a:extLst>
            </p:cNvPr>
            <p:cNvSpPr/>
            <p:nvPr/>
          </p:nvSpPr>
          <p:spPr>
            <a:xfrm>
              <a:off x="-95534" y="-75063"/>
              <a:ext cx="6096000" cy="7008125"/>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sp>
          <p:nvSpPr>
            <p:cNvPr id="12" name="TextBox 11">
              <a:extLst>
                <a:ext uri="{FF2B5EF4-FFF2-40B4-BE49-F238E27FC236}">
                  <a16:creationId xmlns:a16="http://schemas.microsoft.com/office/drawing/2014/main" id="{A22F223F-CEA1-8887-A4DA-26725BB7011E}"/>
                </a:ext>
              </a:extLst>
            </p:cNvPr>
            <p:cNvSpPr txBox="1"/>
            <p:nvPr/>
          </p:nvSpPr>
          <p:spPr>
            <a:xfrm>
              <a:off x="1377560" y="85237"/>
              <a:ext cx="2908168" cy="584775"/>
            </a:xfrm>
            <a:prstGeom prst="rect">
              <a:avLst/>
            </a:prstGeom>
            <a:noFill/>
          </p:spPr>
          <p:txBody>
            <a:bodyPr wrap="none" rtlCol="0">
              <a:spAutoFit/>
            </a:bodyPr>
            <a:lstStyle/>
            <a:p>
              <a:pPr algn="ctr"/>
              <a:r>
                <a:rPr lang="x-none" sz="3200" b="1" dirty="0">
                  <a:latin typeface="Times New Roman" panose="02020603050405020304" pitchFamily="18" charset="0"/>
                  <a:cs typeface="Times New Roman" panose="02020603050405020304" pitchFamily="18" charset="0"/>
                </a:rPr>
                <a:t>Main Objective</a:t>
              </a:r>
            </a:p>
          </p:txBody>
        </p:sp>
        <p:sp>
          <p:nvSpPr>
            <p:cNvPr id="13" name="TextBox 12">
              <a:extLst>
                <a:ext uri="{FF2B5EF4-FFF2-40B4-BE49-F238E27FC236}">
                  <a16:creationId xmlns:a16="http://schemas.microsoft.com/office/drawing/2014/main" id="{5C044B57-C0E0-5DA7-304C-313BFB5A9E3E}"/>
                </a:ext>
              </a:extLst>
            </p:cNvPr>
            <p:cNvSpPr txBox="1"/>
            <p:nvPr/>
          </p:nvSpPr>
          <p:spPr>
            <a:xfrm>
              <a:off x="161317" y="662171"/>
              <a:ext cx="5537354" cy="3930435"/>
            </a:xfrm>
            <a:prstGeom prst="rect">
              <a:avLst/>
            </a:prstGeom>
            <a:noFill/>
          </p:spPr>
          <p:txBody>
            <a:bodyPr wrap="square" rtlCol="0">
              <a:spAutoFit/>
            </a:bodyPr>
            <a:lstStyle/>
            <a:p>
              <a:pPr marL="742950" indent="-285750" algn="just">
                <a:lnSpc>
                  <a:spcPct val="107000"/>
                </a:lnSpc>
                <a:spcAft>
                  <a:spcPts val="800"/>
                </a:spcAft>
                <a:buFont typeface="Wingdings" pitchFamily="2" charset="2"/>
                <a:buChar char="q"/>
              </a:pPr>
              <a:r>
                <a:rPr lang="en-US" sz="1800" dirty="0">
                  <a:effectLst/>
                  <a:latin typeface="Times New Roman" panose="02020603050405020304" pitchFamily="18" charset="0"/>
                  <a:ea typeface="DengXian" panose="02010600030101010101" pitchFamily="2" charset="-122"/>
                  <a:cs typeface="Mangal" panose="02040503050203030202" pitchFamily="18" charset="0"/>
                </a:rPr>
                <a:t>AI-enhanced e-learning platform specifically designed for students aged 4 - 12, those who are hearing-impaired. This platform will leverage Augmented Reality, real-time translation technologies, and adaptive AI assistance to create a fully inclusive and personalized educational experience. It aims to facilitate seamless access to learning materials through real-time captions, sign language interpretation, and interactive support, while dynamically adapting to the individual learning styles and needs of young learners to enhance their engagement and educational outcomes.</a:t>
              </a:r>
              <a:endParaRPr lang="x-none" sz="1800" dirty="0">
                <a:effectLst/>
                <a:latin typeface="Calibri" panose="020F0502020204030204" pitchFamily="34" charset="0"/>
                <a:ea typeface="DengXian" panose="02010600030101010101" pitchFamily="2" charset="-122"/>
                <a:cs typeface="Mangal" panose="02040503050203030202" pitchFamily="18" charset="0"/>
              </a:endParaRPr>
            </a:p>
          </p:txBody>
        </p:sp>
      </p:grpSp>
      <p:grpSp>
        <p:nvGrpSpPr>
          <p:cNvPr id="14" name="Group 13">
            <a:extLst>
              <a:ext uri="{FF2B5EF4-FFF2-40B4-BE49-F238E27FC236}">
                <a16:creationId xmlns:a16="http://schemas.microsoft.com/office/drawing/2014/main" id="{D1C4C29D-C868-6A3F-E8E2-241D91472604}"/>
              </a:ext>
            </a:extLst>
          </p:cNvPr>
          <p:cNvGrpSpPr/>
          <p:nvPr/>
        </p:nvGrpSpPr>
        <p:grpSpPr>
          <a:xfrm>
            <a:off x="12192000" y="-47850"/>
            <a:ext cx="6350758" cy="7008125"/>
            <a:chOff x="6000466" y="-75064"/>
            <a:chExt cx="6350758" cy="7008125"/>
          </a:xfrm>
        </p:grpSpPr>
        <p:sp>
          <p:nvSpPr>
            <p:cNvPr id="15" name="Rectangle 14">
              <a:extLst>
                <a:ext uri="{FF2B5EF4-FFF2-40B4-BE49-F238E27FC236}">
                  <a16:creationId xmlns:a16="http://schemas.microsoft.com/office/drawing/2014/main" id="{52F84920-BBE8-2936-C446-08EAD033009D}"/>
                </a:ext>
              </a:extLst>
            </p:cNvPr>
            <p:cNvSpPr/>
            <p:nvPr/>
          </p:nvSpPr>
          <p:spPr>
            <a:xfrm>
              <a:off x="6000466" y="-75064"/>
              <a:ext cx="6350758" cy="7008125"/>
            </a:xfrm>
            <a:prstGeom prst="rect">
              <a:avLst/>
            </a:prstGeom>
            <a:solidFill>
              <a:schemeClr val="tx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x-none" dirty="0"/>
            </a:p>
          </p:txBody>
        </p:sp>
        <p:sp>
          <p:nvSpPr>
            <p:cNvPr id="22" name="TextBox 21">
              <a:extLst>
                <a:ext uri="{FF2B5EF4-FFF2-40B4-BE49-F238E27FC236}">
                  <a16:creationId xmlns:a16="http://schemas.microsoft.com/office/drawing/2014/main" id="{EDFF0E71-921F-7D02-A13B-67E853B8B8D4}"/>
                </a:ext>
              </a:extLst>
            </p:cNvPr>
            <p:cNvSpPr txBox="1"/>
            <p:nvPr/>
          </p:nvSpPr>
          <p:spPr>
            <a:xfrm>
              <a:off x="7802654" y="65543"/>
              <a:ext cx="2656496" cy="584775"/>
            </a:xfrm>
            <a:prstGeom prst="rect">
              <a:avLst/>
            </a:prstGeom>
            <a:noFill/>
          </p:spPr>
          <p:txBody>
            <a:bodyPr wrap="none" rtlCol="0">
              <a:spAutoFit/>
            </a:bodyPr>
            <a:lstStyle/>
            <a:p>
              <a:pPr algn="ctr"/>
              <a:r>
                <a:rPr lang="en-GB" sz="3200" b="1" dirty="0">
                  <a:latin typeface="Times New Roman" panose="02020603050405020304" pitchFamily="18" charset="0"/>
                  <a:cs typeface="Times New Roman" panose="02020603050405020304" pitchFamily="18" charset="0"/>
                </a:rPr>
                <a:t>Sub Objective</a:t>
              </a:r>
            </a:p>
          </p:txBody>
        </p:sp>
        <p:sp>
          <p:nvSpPr>
            <p:cNvPr id="23" name="TextBox 22">
              <a:extLst>
                <a:ext uri="{FF2B5EF4-FFF2-40B4-BE49-F238E27FC236}">
                  <a16:creationId xmlns:a16="http://schemas.microsoft.com/office/drawing/2014/main" id="{8DFF1324-80E7-4A35-8FA8-198032E966F9}"/>
                </a:ext>
              </a:extLst>
            </p:cNvPr>
            <p:cNvSpPr txBox="1"/>
            <p:nvPr/>
          </p:nvSpPr>
          <p:spPr>
            <a:xfrm>
              <a:off x="6285931" y="683133"/>
              <a:ext cx="5889739" cy="2277547"/>
            </a:xfrm>
            <a:prstGeom prst="rect">
              <a:avLst/>
            </a:prstGeom>
            <a:noFill/>
          </p:spPr>
          <p:txBody>
            <a:bodyPr wrap="square" rtlCol="0">
              <a:spAutoFit/>
            </a:bodyPr>
            <a:lstStyle/>
            <a:p>
              <a:pPr marL="285750" indent="-285750">
                <a:buFont typeface="Wingdings" pitchFamily="2" charset="2"/>
                <a:buChar char="q"/>
              </a:pPr>
              <a:r>
                <a:rPr lang="en-US" sz="1800" dirty="0">
                  <a:solidFill>
                    <a:srgbClr val="000000"/>
                  </a:solidFill>
                  <a:effectLst/>
                  <a:latin typeface="Times New Roman" panose="02020603050405020304" pitchFamily="18" charset="0"/>
                  <a:ea typeface="DengXian" panose="02010600030101010101" pitchFamily="2" charset="-122"/>
                </a:rPr>
                <a:t>Interactive ASL learning sessions using AR and Machine Learning</a:t>
              </a:r>
              <a:r>
                <a:rPr lang="x-none" sz="1600" dirty="0">
                  <a:effectLst/>
                </a:rPr>
                <a:t> </a:t>
              </a:r>
            </a:p>
            <a:p>
              <a:pPr marL="285750" indent="-285750">
                <a:buFont typeface="Wingdings" pitchFamily="2" charset="2"/>
                <a:buChar char="q"/>
              </a:pPr>
              <a:endParaRPr lang="x-none"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sz="1800" dirty="0">
                  <a:effectLst/>
                  <a:latin typeface="Times New Roman" panose="02020603050405020304" pitchFamily="18" charset="0"/>
                  <a:ea typeface="DengXian" panose="02010600030101010101" pitchFamily="2" charset="-122"/>
                </a:rPr>
                <a:t>Real-Time Translation of Educational Content to captions, sign language and providing summary.</a:t>
              </a:r>
              <a:r>
                <a:rPr lang="x-none" sz="1600" dirty="0">
                  <a:effectLst/>
                </a:rPr>
                <a:t> </a:t>
              </a:r>
              <a:endParaRPr lang="x-none" sz="1600" dirty="0">
                <a:effectLst/>
                <a:latin typeface="Times New Roman" panose="02020603050405020304" pitchFamily="18" charset="0"/>
                <a:cs typeface="Times New Roman" panose="02020603050405020304" pitchFamily="18" charset="0"/>
              </a:endParaRPr>
            </a:p>
            <a:p>
              <a:endParaRPr lang="en-GB" dirty="0">
                <a:effectLst/>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effectLst/>
                  <a:latin typeface="Times New Roman" panose="02020603050405020304" pitchFamily="18" charset="0"/>
                  <a:cs typeface="Times New Roman" panose="02020603050405020304" pitchFamily="18" charset="0"/>
                </a:rPr>
                <a:t>AI powered personalized learning assistant with sign language support </a:t>
              </a:r>
              <a:endParaRPr lang="x-none" dirty="0">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9663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8C445E3-F0A2-14C5-00AE-B7973E93DC21}"/>
              </a:ext>
            </a:extLst>
          </p:cNvPr>
          <p:cNvPicPr>
            <a:picLocks noChangeAspect="1"/>
          </p:cNvPicPr>
          <p:nvPr/>
        </p:nvPicPr>
        <p:blipFill>
          <a:blip r:embed="rId2"/>
          <a:stretch>
            <a:fillRect/>
          </a:stretch>
        </p:blipFill>
        <p:spPr>
          <a:xfrm>
            <a:off x="4385786" y="142874"/>
            <a:ext cx="3031451" cy="657225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491EC73-85C7-70E0-DD52-FF9FA0F2DE94}"/>
              </a:ext>
            </a:extLst>
          </p:cNvPr>
          <p:cNvPicPr>
            <a:picLocks noChangeAspect="1"/>
          </p:cNvPicPr>
          <p:nvPr/>
        </p:nvPicPr>
        <p:blipFill>
          <a:blip r:embed="rId3"/>
          <a:stretch>
            <a:fillRect/>
          </a:stretch>
        </p:blipFill>
        <p:spPr>
          <a:xfrm>
            <a:off x="1213960" y="142874"/>
            <a:ext cx="3031451" cy="657225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21E1F18-1B9B-3AAB-7B40-6EDCA33F39B3}"/>
              </a:ext>
            </a:extLst>
          </p:cNvPr>
          <p:cNvPicPr>
            <a:picLocks noChangeAspect="1"/>
          </p:cNvPicPr>
          <p:nvPr/>
        </p:nvPicPr>
        <p:blipFill>
          <a:blip r:embed="rId4"/>
          <a:stretch>
            <a:fillRect/>
          </a:stretch>
        </p:blipFill>
        <p:spPr>
          <a:xfrm>
            <a:off x="7557612" y="142874"/>
            <a:ext cx="3031451" cy="6572251"/>
          </a:xfrm>
          <a:prstGeom prst="rect">
            <a:avLst/>
          </a:prstGeom>
        </p:spPr>
      </p:pic>
    </p:spTree>
    <p:extLst>
      <p:ext uri="{BB962C8B-B14F-4D97-AF65-F5344CB8AC3E}">
        <p14:creationId xmlns:p14="http://schemas.microsoft.com/office/powerpoint/2010/main" val="907893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owchart: Stored Data 32"/>
          <p:cNvSpPr/>
          <p:nvPr/>
        </p:nvSpPr>
        <p:spPr>
          <a:xfrm>
            <a:off x="1005320" y="1778001"/>
            <a:ext cx="2876118" cy="4176889"/>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 name="Flowchart: Stored Data 33"/>
          <p:cNvSpPr/>
          <p:nvPr/>
        </p:nvSpPr>
        <p:spPr>
          <a:xfrm>
            <a:off x="4730799" y="1816738"/>
            <a:ext cx="3113633" cy="4051610"/>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 name="Flowchart: Stored Data 34"/>
          <p:cNvSpPr/>
          <p:nvPr/>
        </p:nvSpPr>
        <p:spPr>
          <a:xfrm>
            <a:off x="8416774" y="1816738"/>
            <a:ext cx="3413062" cy="4051610"/>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 name="Text 0"/>
          <p:cNvSpPr/>
          <p:nvPr/>
        </p:nvSpPr>
        <p:spPr>
          <a:xfrm>
            <a:off x="661492" y="1021756"/>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Technologies</a:t>
            </a:r>
            <a:endParaRPr lang="en-US" sz="3708" dirty="0">
              <a:solidFill>
                <a:prstClr val="black"/>
              </a:solidFill>
            </a:endParaRPr>
          </a:p>
        </p:txBody>
      </p:sp>
      <p:sp>
        <p:nvSpPr>
          <p:cNvPr id="3" name="Shape 1"/>
          <p:cNvSpPr/>
          <p:nvPr/>
        </p:nvSpPr>
        <p:spPr>
          <a:xfrm>
            <a:off x="661492" y="2203053"/>
            <a:ext cx="425252" cy="425252"/>
          </a:xfrm>
          <a:prstGeom prst="roundRect">
            <a:avLst>
              <a:gd name="adj" fmla="val 6667"/>
            </a:avLst>
          </a:prstGeom>
          <a:solidFill>
            <a:srgbClr val="EEE8DD"/>
          </a:solidFill>
          <a:ln/>
        </p:spPr>
        <p:txBody>
          <a:bodyPr/>
          <a:lstStyle/>
          <a:p>
            <a:endParaRPr lang="x-none"/>
          </a:p>
        </p:txBody>
      </p:sp>
      <p:sp>
        <p:nvSpPr>
          <p:cNvPr id="4" name="Text 2"/>
          <p:cNvSpPr/>
          <p:nvPr/>
        </p:nvSpPr>
        <p:spPr>
          <a:xfrm>
            <a:off x="807244" y="2273895"/>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solidFill>
                <a:prstClr val="black"/>
              </a:solidFill>
            </a:endParaRPr>
          </a:p>
        </p:txBody>
      </p:sp>
      <p:sp>
        <p:nvSpPr>
          <p:cNvPr id="5" name="Text 3"/>
          <p:cNvSpPr/>
          <p:nvPr/>
        </p:nvSpPr>
        <p:spPr>
          <a:xfrm>
            <a:off x="1275755" y="2203053"/>
            <a:ext cx="2362696" cy="295275"/>
          </a:xfrm>
          <a:prstGeom prst="rect">
            <a:avLst/>
          </a:prstGeom>
          <a:noFill/>
          <a:ln/>
        </p:spPr>
        <p:txBody>
          <a:bodyPr wrap="non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Chatbot</a:t>
            </a:r>
            <a:endParaRPr lang="en-US" sz="1833" b="1" dirty="0">
              <a:solidFill>
                <a:prstClr val="black"/>
              </a:solidFill>
            </a:endParaRPr>
          </a:p>
        </p:txBody>
      </p:sp>
      <p:sp>
        <p:nvSpPr>
          <p:cNvPr id="6" name="Text 4"/>
          <p:cNvSpPr/>
          <p:nvPr/>
        </p:nvSpPr>
        <p:spPr>
          <a:xfrm>
            <a:off x="1275755" y="2611736"/>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solidFill>
                <a:prstClr val="black"/>
              </a:solidFill>
            </a:endParaRPr>
          </a:p>
        </p:txBody>
      </p:sp>
      <p:sp>
        <p:nvSpPr>
          <p:cNvPr id="7" name="Text 5"/>
          <p:cNvSpPr/>
          <p:nvPr/>
        </p:nvSpPr>
        <p:spPr>
          <a:xfrm>
            <a:off x="1275755" y="3027561"/>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FastAPI </a:t>
            </a:r>
            <a:endParaRPr lang="en-US" sz="1458" dirty="0">
              <a:solidFill>
                <a:prstClr val="black"/>
              </a:solidFill>
            </a:endParaRPr>
          </a:p>
        </p:txBody>
      </p:sp>
      <p:sp>
        <p:nvSpPr>
          <p:cNvPr id="8" name="Text 6"/>
          <p:cNvSpPr/>
          <p:nvPr/>
        </p:nvSpPr>
        <p:spPr>
          <a:xfrm>
            <a:off x="1275755" y="3396060"/>
            <a:ext cx="2882702" cy="302419"/>
          </a:xfrm>
          <a:prstGeom prst="rect">
            <a:avLst/>
          </a:prstGeom>
          <a:noFill/>
          <a:ln/>
        </p:spPr>
        <p:txBody>
          <a:bodyPr wrap="none" lIns="0" tIns="0" rIns="0" bIns="0" rtlCol="0" anchor="t"/>
          <a:lstStyle/>
          <a:p>
            <a:pPr>
              <a:lnSpc>
                <a:spcPts val="2375"/>
              </a:lnSpc>
              <a:buSzPct val="100000"/>
            </a:pPr>
            <a:endParaRPr lang="en-US" sz="1458" dirty="0">
              <a:solidFill>
                <a:prstClr val="black"/>
              </a:solidFill>
            </a:endParaRPr>
          </a:p>
        </p:txBody>
      </p:sp>
      <p:sp>
        <p:nvSpPr>
          <p:cNvPr id="9" name="Text 7"/>
          <p:cNvSpPr/>
          <p:nvPr/>
        </p:nvSpPr>
        <p:spPr>
          <a:xfrm>
            <a:off x="1275755" y="3398798"/>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Pydantic</a:t>
            </a:r>
            <a:endParaRPr lang="en-US" sz="1458" dirty="0">
              <a:solidFill>
                <a:prstClr val="black"/>
              </a:solidFill>
            </a:endParaRPr>
          </a:p>
        </p:txBody>
      </p:sp>
      <p:sp>
        <p:nvSpPr>
          <p:cNvPr id="10" name="Text 8"/>
          <p:cNvSpPr/>
          <p:nvPr/>
        </p:nvSpPr>
        <p:spPr>
          <a:xfrm>
            <a:off x="1275755" y="4133057"/>
            <a:ext cx="2882702" cy="302419"/>
          </a:xfrm>
          <a:prstGeom prst="rect">
            <a:avLst/>
          </a:prstGeom>
          <a:noFill/>
          <a:ln/>
        </p:spPr>
        <p:txBody>
          <a:bodyPr wrap="none" lIns="0" tIns="0" rIns="0" bIns="0" rtlCol="0" anchor="t"/>
          <a:lstStyle/>
          <a:p>
            <a:pPr>
              <a:lnSpc>
                <a:spcPts val="2375"/>
              </a:lnSpc>
              <a:buSzPct val="100000"/>
            </a:pPr>
            <a:endParaRPr lang="en-US" sz="1458" dirty="0">
              <a:solidFill>
                <a:prstClr val="black"/>
              </a:solidFill>
            </a:endParaRPr>
          </a:p>
        </p:txBody>
      </p:sp>
      <p:sp>
        <p:nvSpPr>
          <p:cNvPr id="11" name="Text 9"/>
          <p:cNvSpPr/>
          <p:nvPr/>
        </p:nvSpPr>
        <p:spPr>
          <a:xfrm>
            <a:off x="1284907" y="3790006"/>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HTTPException</a:t>
            </a:r>
            <a:endParaRPr lang="en-US" sz="1458" dirty="0">
              <a:solidFill>
                <a:prstClr val="black"/>
              </a:solidFill>
            </a:endParaRPr>
          </a:p>
        </p:txBody>
      </p:sp>
      <p:sp>
        <p:nvSpPr>
          <p:cNvPr id="12" name="Shape 10"/>
          <p:cNvSpPr/>
          <p:nvPr/>
        </p:nvSpPr>
        <p:spPr>
          <a:xfrm>
            <a:off x="4347468" y="2203053"/>
            <a:ext cx="425252" cy="425252"/>
          </a:xfrm>
          <a:prstGeom prst="roundRect">
            <a:avLst>
              <a:gd name="adj" fmla="val 6667"/>
            </a:avLst>
          </a:prstGeom>
          <a:solidFill>
            <a:srgbClr val="EEE8DD"/>
          </a:solidFill>
          <a:ln/>
        </p:spPr>
        <p:txBody>
          <a:bodyPr/>
          <a:lstStyle/>
          <a:p>
            <a:endParaRPr lang="x-none"/>
          </a:p>
        </p:txBody>
      </p:sp>
      <p:sp>
        <p:nvSpPr>
          <p:cNvPr id="13" name="Text 11"/>
          <p:cNvSpPr/>
          <p:nvPr/>
        </p:nvSpPr>
        <p:spPr>
          <a:xfrm>
            <a:off x="4474170" y="2273895"/>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solidFill>
                <a:prstClr val="black"/>
              </a:solidFill>
            </a:endParaRPr>
          </a:p>
        </p:txBody>
      </p:sp>
      <p:sp>
        <p:nvSpPr>
          <p:cNvPr id="14" name="Text 12"/>
          <p:cNvSpPr/>
          <p:nvPr/>
        </p:nvSpPr>
        <p:spPr>
          <a:xfrm>
            <a:off x="4961732" y="220305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Recommendation System</a:t>
            </a:r>
            <a:endParaRPr lang="en-US" sz="1833" dirty="0">
              <a:solidFill>
                <a:prstClr val="black"/>
              </a:solidFill>
            </a:endParaRPr>
          </a:p>
        </p:txBody>
      </p:sp>
      <p:sp>
        <p:nvSpPr>
          <p:cNvPr id="15" name="Text 13"/>
          <p:cNvSpPr/>
          <p:nvPr/>
        </p:nvSpPr>
        <p:spPr>
          <a:xfrm>
            <a:off x="4961732" y="2553443"/>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solidFill>
                <a:prstClr val="black"/>
              </a:solidFill>
            </a:endParaRPr>
          </a:p>
        </p:txBody>
      </p:sp>
      <p:sp>
        <p:nvSpPr>
          <p:cNvPr id="16" name="Text 14"/>
          <p:cNvSpPr/>
          <p:nvPr/>
        </p:nvSpPr>
        <p:spPr>
          <a:xfrm>
            <a:off x="4961732" y="2969268"/>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FastAPI</a:t>
            </a:r>
            <a:endParaRPr lang="en-US" sz="1458" dirty="0">
              <a:solidFill>
                <a:prstClr val="black"/>
              </a:solidFill>
            </a:endParaRPr>
          </a:p>
        </p:txBody>
      </p:sp>
      <p:sp>
        <p:nvSpPr>
          <p:cNvPr id="17" name="Text 15"/>
          <p:cNvSpPr/>
          <p:nvPr/>
        </p:nvSpPr>
        <p:spPr>
          <a:xfrm>
            <a:off x="4961732" y="3337767"/>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scikit-learn (TF-IDF) </a:t>
            </a:r>
            <a:endParaRPr lang="en-US" sz="1458" dirty="0">
              <a:solidFill>
                <a:prstClr val="black"/>
              </a:solidFill>
            </a:endParaRPr>
          </a:p>
        </p:txBody>
      </p:sp>
      <p:sp>
        <p:nvSpPr>
          <p:cNvPr id="18" name="Text 16"/>
          <p:cNvSpPr/>
          <p:nvPr/>
        </p:nvSpPr>
        <p:spPr>
          <a:xfrm>
            <a:off x="4961732" y="3706265"/>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Cosine Similarity</a:t>
            </a:r>
            <a:endParaRPr lang="en-US" sz="1458" dirty="0">
              <a:solidFill>
                <a:prstClr val="black"/>
              </a:solidFill>
            </a:endParaRPr>
          </a:p>
        </p:txBody>
      </p:sp>
      <p:sp>
        <p:nvSpPr>
          <p:cNvPr id="19" name="Text 17"/>
          <p:cNvSpPr/>
          <p:nvPr/>
        </p:nvSpPr>
        <p:spPr>
          <a:xfrm>
            <a:off x="4961732" y="4074764"/>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Pandas </a:t>
            </a:r>
            <a:endParaRPr lang="en-US" sz="1458" dirty="0">
              <a:solidFill>
                <a:prstClr val="black"/>
              </a:solidFill>
            </a:endParaRPr>
          </a:p>
        </p:txBody>
      </p:sp>
      <p:sp>
        <p:nvSpPr>
          <p:cNvPr id="20" name="Text 18"/>
          <p:cNvSpPr/>
          <p:nvPr/>
        </p:nvSpPr>
        <p:spPr>
          <a:xfrm>
            <a:off x="4961732" y="4443263"/>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Joblib </a:t>
            </a:r>
            <a:endParaRPr lang="en-US" sz="1458" dirty="0">
              <a:solidFill>
                <a:prstClr val="black"/>
              </a:solidFill>
            </a:endParaRPr>
          </a:p>
        </p:txBody>
      </p:sp>
      <p:sp>
        <p:nvSpPr>
          <p:cNvPr id="21" name="Text 19"/>
          <p:cNvSpPr/>
          <p:nvPr/>
        </p:nvSpPr>
        <p:spPr>
          <a:xfrm>
            <a:off x="4961732" y="5212656"/>
            <a:ext cx="2882702"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22" name="Shape 20"/>
          <p:cNvSpPr/>
          <p:nvPr/>
        </p:nvSpPr>
        <p:spPr>
          <a:xfrm>
            <a:off x="8033444" y="2203053"/>
            <a:ext cx="425252" cy="425252"/>
          </a:xfrm>
          <a:prstGeom prst="roundRect">
            <a:avLst>
              <a:gd name="adj" fmla="val 6667"/>
            </a:avLst>
          </a:prstGeom>
          <a:solidFill>
            <a:srgbClr val="EEE8DD"/>
          </a:solidFill>
          <a:ln/>
        </p:spPr>
        <p:txBody>
          <a:bodyPr/>
          <a:lstStyle/>
          <a:p>
            <a:endParaRPr lang="x-none"/>
          </a:p>
        </p:txBody>
      </p:sp>
      <p:sp>
        <p:nvSpPr>
          <p:cNvPr id="23" name="Text 21"/>
          <p:cNvSpPr/>
          <p:nvPr/>
        </p:nvSpPr>
        <p:spPr>
          <a:xfrm>
            <a:off x="8160643" y="2273895"/>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solidFill>
                <a:prstClr val="black"/>
              </a:solidFill>
            </a:endParaRPr>
          </a:p>
        </p:txBody>
      </p:sp>
      <p:sp>
        <p:nvSpPr>
          <p:cNvPr id="24" name="Text 22"/>
          <p:cNvSpPr/>
          <p:nvPr/>
        </p:nvSpPr>
        <p:spPr>
          <a:xfrm>
            <a:off x="8647707" y="2203053"/>
            <a:ext cx="2882702" cy="590550"/>
          </a:xfrm>
          <a:prstGeom prst="rect">
            <a:avLst/>
          </a:prstGeom>
          <a:noFill/>
          <a:ln/>
        </p:spPr>
        <p:txBody>
          <a:bodyPr wrap="square" lIns="0" tIns="0" rIns="0" bIns="0" rtlCol="0" anchor="t"/>
          <a:lstStyle/>
          <a:p>
            <a:pPr algn="ct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833" dirty="0">
              <a:solidFill>
                <a:prstClr val="black"/>
              </a:solidFill>
            </a:endParaRPr>
          </a:p>
        </p:txBody>
      </p:sp>
      <p:sp>
        <p:nvSpPr>
          <p:cNvPr id="25" name="Text 23"/>
          <p:cNvSpPr/>
          <p:nvPr/>
        </p:nvSpPr>
        <p:spPr>
          <a:xfrm>
            <a:off x="8647707" y="2907011"/>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solidFill>
                <a:prstClr val="black"/>
              </a:solidFill>
            </a:endParaRPr>
          </a:p>
        </p:txBody>
      </p:sp>
      <p:sp>
        <p:nvSpPr>
          <p:cNvPr id="26" name="Text 24"/>
          <p:cNvSpPr/>
          <p:nvPr/>
        </p:nvSpPr>
        <p:spPr>
          <a:xfrm>
            <a:off x="8563041" y="3450051"/>
            <a:ext cx="2882702" cy="302419"/>
          </a:xfrm>
          <a:prstGeom prst="rect">
            <a:avLst/>
          </a:prstGeom>
          <a:noFill/>
          <a:ln/>
        </p:spPr>
        <p:txBody>
          <a:bodyPr wrap="none" lIns="0" tIns="0" rIns="0" bIns="0" rtlCol="0" anchor="t"/>
          <a:lstStyle/>
          <a:p>
            <a:pPr marL="666723" lvl="1"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pmdarima (ARIMA) </a:t>
            </a:r>
            <a:endParaRPr lang="en-US" sz="1458" dirty="0">
              <a:solidFill>
                <a:prstClr val="black"/>
              </a:solidFill>
            </a:endParaRPr>
          </a:p>
        </p:txBody>
      </p:sp>
      <p:sp>
        <p:nvSpPr>
          <p:cNvPr id="27" name="Text 25"/>
          <p:cNvSpPr/>
          <p:nvPr/>
        </p:nvSpPr>
        <p:spPr>
          <a:xfrm>
            <a:off x="8647707" y="3691335"/>
            <a:ext cx="2882702" cy="302419"/>
          </a:xfrm>
          <a:prstGeom prst="rect">
            <a:avLst/>
          </a:prstGeom>
          <a:noFill/>
          <a:ln/>
        </p:spPr>
        <p:txBody>
          <a:bodyPr wrap="none" lIns="0" tIns="0" rIns="0" bIns="0" rtlCol="0" anchor="t"/>
          <a:lstStyle/>
          <a:p>
            <a:pPr>
              <a:lnSpc>
                <a:spcPts val="2375"/>
              </a:lnSpc>
              <a:buSzPct val="100000"/>
            </a:pPr>
            <a:endParaRPr lang="en-US" sz="1458" dirty="0">
              <a:solidFill>
                <a:prstClr val="black"/>
              </a:solidFill>
            </a:endParaRPr>
          </a:p>
        </p:txBody>
      </p:sp>
      <p:sp>
        <p:nvSpPr>
          <p:cNvPr id="28" name="Text 26"/>
          <p:cNvSpPr/>
          <p:nvPr/>
        </p:nvSpPr>
        <p:spPr>
          <a:xfrm>
            <a:off x="8947134" y="3842544"/>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scikit-learn </a:t>
            </a:r>
            <a:endParaRPr lang="en-US" sz="1458" dirty="0">
              <a:solidFill>
                <a:prstClr val="black"/>
              </a:solidFill>
            </a:endParaRPr>
          </a:p>
        </p:txBody>
      </p:sp>
      <p:sp>
        <p:nvSpPr>
          <p:cNvPr id="29" name="Text 27"/>
          <p:cNvSpPr/>
          <p:nvPr/>
        </p:nvSpPr>
        <p:spPr>
          <a:xfrm>
            <a:off x="8563041" y="4291256"/>
            <a:ext cx="2882702" cy="302419"/>
          </a:xfrm>
          <a:prstGeom prst="rect">
            <a:avLst/>
          </a:prstGeom>
          <a:noFill/>
          <a:ln/>
        </p:spPr>
        <p:txBody>
          <a:bodyPr wrap="none" lIns="0" tIns="0" rIns="0" bIns="0" rtlCol="0" anchor="t"/>
          <a:lstStyle/>
          <a:p>
            <a:pPr marL="666723" lvl="1"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Joblib </a:t>
            </a:r>
            <a:endParaRPr lang="en-US" sz="1458" dirty="0">
              <a:solidFill>
                <a:prstClr val="black"/>
              </a:solidFill>
            </a:endParaRPr>
          </a:p>
        </p:txBody>
      </p:sp>
      <p:sp>
        <p:nvSpPr>
          <p:cNvPr id="30" name="Text 28"/>
          <p:cNvSpPr/>
          <p:nvPr/>
        </p:nvSpPr>
        <p:spPr>
          <a:xfrm>
            <a:off x="8563041" y="4678100"/>
            <a:ext cx="2882702" cy="302419"/>
          </a:xfrm>
          <a:prstGeom prst="rect">
            <a:avLst/>
          </a:prstGeom>
          <a:noFill/>
          <a:ln/>
        </p:spPr>
        <p:txBody>
          <a:bodyPr wrap="none" lIns="0" tIns="0" rIns="0" bIns="0" rtlCol="0" anchor="t"/>
          <a:lstStyle/>
          <a:p>
            <a:pPr marL="666723" lvl="1"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Pandas </a:t>
            </a:r>
            <a:endParaRPr lang="en-US" sz="1458" dirty="0">
              <a:solidFill>
                <a:prstClr val="black"/>
              </a:solidFill>
            </a:endParaRPr>
          </a:p>
        </p:txBody>
      </p:sp>
      <p:sp>
        <p:nvSpPr>
          <p:cNvPr id="31" name="Text 29"/>
          <p:cNvSpPr/>
          <p:nvPr/>
        </p:nvSpPr>
        <p:spPr>
          <a:xfrm>
            <a:off x="8947134" y="5099250"/>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NumPy </a:t>
            </a:r>
            <a:endParaRPr lang="en-US" sz="1458" dirty="0">
              <a:solidFill>
                <a:prstClr val="black"/>
              </a:solidFill>
            </a:endParaRPr>
          </a:p>
        </p:txBody>
      </p:sp>
      <p:sp>
        <p:nvSpPr>
          <p:cNvPr id="32" name="Text 30"/>
          <p:cNvSpPr/>
          <p:nvPr/>
        </p:nvSpPr>
        <p:spPr>
          <a:xfrm>
            <a:off x="8947134" y="5487945"/>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Matplotlib </a:t>
            </a:r>
            <a:endParaRPr lang="en-US" sz="1458" dirty="0">
              <a:solidFill>
                <a:prstClr val="black"/>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568550"/>
            <a:ext cx="7784703"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System &amp; Software Requirements</a:t>
            </a:r>
            <a:endParaRPr lang="en-US" sz="3708" dirty="0">
              <a:solidFill>
                <a:prstClr val="black"/>
              </a:solidFill>
            </a:endParaRPr>
          </a:p>
        </p:txBody>
      </p:sp>
      <p:sp>
        <p:nvSpPr>
          <p:cNvPr id="3" name="Shape 1"/>
          <p:cNvSpPr/>
          <p:nvPr/>
        </p:nvSpPr>
        <p:spPr>
          <a:xfrm>
            <a:off x="661492" y="2442667"/>
            <a:ext cx="3496965" cy="2846784"/>
          </a:xfrm>
          <a:prstGeom prst="roundRect">
            <a:avLst>
              <a:gd name="adj" fmla="val 996"/>
            </a:avLst>
          </a:prstGeom>
          <a:solidFill>
            <a:schemeClr val="accent2">
              <a:lumMod val="40000"/>
              <a:lumOff val="60000"/>
            </a:schemeClr>
          </a:solidFill>
          <a:ln/>
        </p:spPr>
        <p:txBody>
          <a:bodyPr/>
          <a:lstStyle/>
          <a:p>
            <a:endParaRPr lang="x-none"/>
          </a:p>
        </p:txBody>
      </p:sp>
      <p:sp>
        <p:nvSpPr>
          <p:cNvPr id="4" name="Text 2"/>
          <p:cNvSpPr/>
          <p:nvPr/>
        </p:nvSpPr>
        <p:spPr>
          <a:xfrm>
            <a:off x="850504" y="2631678"/>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Hardware</a:t>
            </a:r>
            <a:endParaRPr lang="en-US" sz="1833" dirty="0">
              <a:solidFill>
                <a:prstClr val="black"/>
              </a:solidFill>
            </a:endParaRPr>
          </a:p>
        </p:txBody>
      </p:sp>
      <p:sp>
        <p:nvSpPr>
          <p:cNvPr id="5" name="Text 3"/>
          <p:cNvSpPr/>
          <p:nvPr/>
        </p:nvSpPr>
        <p:spPr>
          <a:xfrm>
            <a:off x="850503" y="3040361"/>
            <a:ext cx="311894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Minimum 4GB RAM</a:t>
            </a:r>
            <a:endParaRPr lang="en-US" sz="1458" dirty="0">
              <a:solidFill>
                <a:prstClr val="black"/>
              </a:solidFill>
            </a:endParaRPr>
          </a:p>
        </p:txBody>
      </p:sp>
      <p:sp>
        <p:nvSpPr>
          <p:cNvPr id="6" name="Text 4"/>
          <p:cNvSpPr/>
          <p:nvPr/>
        </p:nvSpPr>
        <p:spPr>
          <a:xfrm>
            <a:off x="850503" y="3408859"/>
            <a:ext cx="311894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CPU:</a:t>
            </a:r>
            <a:r>
              <a:rPr lang="en-US" sz="1458" dirty="0">
                <a:solidFill>
                  <a:srgbClr val="746558"/>
                </a:solidFill>
                <a:latin typeface="Gelasio" pitchFamily="34" charset="0"/>
                <a:ea typeface="Gelasio" pitchFamily="34" charset="-122"/>
                <a:cs typeface="Gelasio" pitchFamily="34" charset="-120"/>
              </a:rPr>
              <a:t> Intel i5 or higher for moderate load</a:t>
            </a:r>
            <a:endParaRPr lang="en-US" sz="1458" dirty="0">
              <a:solidFill>
                <a:prstClr val="black"/>
              </a:solidFill>
            </a:endParaRPr>
          </a:p>
        </p:txBody>
      </p:sp>
      <p:sp>
        <p:nvSpPr>
          <p:cNvPr id="7" name="Text 5"/>
          <p:cNvSpPr/>
          <p:nvPr/>
        </p:nvSpPr>
        <p:spPr>
          <a:xfrm>
            <a:off x="850503" y="4079776"/>
            <a:ext cx="311894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Storage:</a:t>
            </a:r>
            <a:r>
              <a:rPr lang="en-US" sz="1458" dirty="0">
                <a:solidFill>
                  <a:srgbClr val="746558"/>
                </a:solidFill>
                <a:latin typeface="Gelasio" pitchFamily="34" charset="0"/>
                <a:ea typeface="Gelasio" pitchFamily="34" charset="-122"/>
                <a:cs typeface="Gelasio" pitchFamily="34" charset="-120"/>
              </a:rPr>
              <a:t> 10GB free space for development and model storage</a:t>
            </a:r>
            <a:endParaRPr lang="en-US" sz="1458" dirty="0">
              <a:solidFill>
                <a:prstClr val="black"/>
              </a:solidFill>
            </a:endParaRPr>
          </a:p>
        </p:txBody>
      </p:sp>
      <p:sp>
        <p:nvSpPr>
          <p:cNvPr id="8" name="Shape 6"/>
          <p:cNvSpPr/>
          <p:nvPr/>
        </p:nvSpPr>
        <p:spPr>
          <a:xfrm>
            <a:off x="4347468" y="2442667"/>
            <a:ext cx="3496965" cy="2846784"/>
          </a:xfrm>
          <a:prstGeom prst="roundRect">
            <a:avLst>
              <a:gd name="adj" fmla="val 996"/>
            </a:avLst>
          </a:prstGeom>
          <a:solidFill>
            <a:schemeClr val="accent2">
              <a:lumMod val="40000"/>
              <a:lumOff val="60000"/>
            </a:schemeClr>
          </a:solidFill>
          <a:ln/>
        </p:spPr>
        <p:txBody>
          <a:bodyPr/>
          <a:lstStyle/>
          <a:p>
            <a:endParaRPr lang="x-none"/>
          </a:p>
        </p:txBody>
      </p:sp>
      <p:sp>
        <p:nvSpPr>
          <p:cNvPr id="9" name="Text 7"/>
          <p:cNvSpPr/>
          <p:nvPr/>
        </p:nvSpPr>
        <p:spPr>
          <a:xfrm>
            <a:off x="4536480" y="2631678"/>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Software</a:t>
            </a:r>
            <a:endParaRPr lang="en-US" sz="1833" dirty="0">
              <a:solidFill>
                <a:prstClr val="black"/>
              </a:solidFill>
            </a:endParaRPr>
          </a:p>
        </p:txBody>
      </p:sp>
      <p:sp>
        <p:nvSpPr>
          <p:cNvPr id="10" name="Text 8"/>
          <p:cNvSpPr/>
          <p:nvPr/>
        </p:nvSpPr>
        <p:spPr>
          <a:xfrm>
            <a:off x="4536480" y="3040361"/>
            <a:ext cx="3118942" cy="302419"/>
          </a:xfrm>
          <a:prstGeom prst="rect">
            <a:avLst/>
          </a:prstGeom>
          <a:noFill/>
          <a:ln/>
        </p:spPr>
        <p:txBody>
          <a:bodyPr wrap="non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Python 3.x</a:t>
            </a:r>
            <a:endParaRPr lang="en-US" sz="1458" dirty="0">
              <a:solidFill>
                <a:prstClr val="black"/>
              </a:solidFill>
            </a:endParaRPr>
          </a:p>
        </p:txBody>
      </p:sp>
      <p:sp>
        <p:nvSpPr>
          <p:cNvPr id="11" name="Text 9"/>
          <p:cNvSpPr/>
          <p:nvPr/>
        </p:nvSpPr>
        <p:spPr>
          <a:xfrm>
            <a:off x="4536480" y="3408858"/>
            <a:ext cx="3118942" cy="907257"/>
          </a:xfrm>
          <a:prstGeom prst="rect">
            <a:avLst/>
          </a:prstGeom>
          <a:noFill/>
          <a:ln/>
        </p:spPr>
        <p:txBody>
          <a:bodyPr wrap="squar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Libraries:</a:t>
            </a:r>
            <a:r>
              <a:rPr lang="en-US" sz="1458" dirty="0">
                <a:solidFill>
                  <a:srgbClr val="746558"/>
                </a:solidFill>
                <a:latin typeface="Gelasio" pitchFamily="34" charset="0"/>
                <a:ea typeface="Gelasio" pitchFamily="34" charset="-122"/>
                <a:cs typeface="Gelasio" pitchFamily="34" charset="-120"/>
              </a:rPr>
              <a:t> scikit-learn, pmdarima, FastAPI, joblib, pandas, numpy</a:t>
            </a:r>
            <a:endParaRPr lang="en-US" sz="1458" dirty="0">
              <a:solidFill>
                <a:prstClr val="black"/>
              </a:solidFill>
            </a:endParaRPr>
          </a:p>
        </p:txBody>
      </p:sp>
      <p:sp>
        <p:nvSpPr>
          <p:cNvPr id="12" name="Text 10"/>
          <p:cNvSpPr/>
          <p:nvPr/>
        </p:nvSpPr>
        <p:spPr>
          <a:xfrm>
            <a:off x="4536480" y="4382195"/>
            <a:ext cx="3118942" cy="302419"/>
          </a:xfrm>
          <a:prstGeom prst="rect">
            <a:avLst/>
          </a:prstGeom>
          <a:noFill/>
          <a:ln/>
        </p:spPr>
        <p:txBody>
          <a:bodyPr wrap="non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IDE:</a:t>
            </a:r>
            <a:r>
              <a:rPr lang="en-US" sz="1458" dirty="0">
                <a:solidFill>
                  <a:srgbClr val="746558"/>
                </a:solidFill>
                <a:latin typeface="Gelasio" pitchFamily="34" charset="0"/>
                <a:ea typeface="Gelasio" pitchFamily="34" charset="-122"/>
                <a:cs typeface="Gelasio" pitchFamily="34" charset="-120"/>
              </a:rPr>
              <a:t> VS Code, Jupyter Notebook</a:t>
            </a:r>
            <a:endParaRPr lang="en-US" sz="1458" dirty="0">
              <a:solidFill>
                <a:prstClr val="black"/>
              </a:solidFill>
            </a:endParaRPr>
          </a:p>
        </p:txBody>
      </p:sp>
      <p:sp>
        <p:nvSpPr>
          <p:cNvPr id="13" name="Text 11"/>
          <p:cNvSpPr/>
          <p:nvPr/>
        </p:nvSpPr>
        <p:spPr>
          <a:xfrm>
            <a:off x="4536480" y="4798021"/>
            <a:ext cx="3118942"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14" name="Shape 12"/>
          <p:cNvSpPr/>
          <p:nvPr/>
        </p:nvSpPr>
        <p:spPr>
          <a:xfrm>
            <a:off x="8033444" y="2442667"/>
            <a:ext cx="3496965" cy="2846784"/>
          </a:xfrm>
          <a:prstGeom prst="roundRect">
            <a:avLst>
              <a:gd name="adj" fmla="val 996"/>
            </a:avLst>
          </a:prstGeom>
          <a:solidFill>
            <a:schemeClr val="accent2">
              <a:lumMod val="40000"/>
              <a:lumOff val="60000"/>
            </a:schemeClr>
          </a:solidFill>
          <a:ln/>
        </p:spPr>
        <p:txBody>
          <a:bodyPr/>
          <a:lstStyle/>
          <a:p>
            <a:endParaRPr lang="x-none"/>
          </a:p>
        </p:txBody>
      </p:sp>
      <p:sp>
        <p:nvSpPr>
          <p:cNvPr id="15" name="Text 13"/>
          <p:cNvSpPr/>
          <p:nvPr/>
        </p:nvSpPr>
        <p:spPr>
          <a:xfrm>
            <a:off x="8222457" y="2631678"/>
            <a:ext cx="2418557"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Cloud Infrastructure</a:t>
            </a:r>
            <a:endParaRPr lang="en-US" sz="1833" dirty="0">
              <a:solidFill>
                <a:prstClr val="black"/>
              </a:solidFill>
            </a:endParaRPr>
          </a:p>
        </p:txBody>
      </p:sp>
      <p:sp>
        <p:nvSpPr>
          <p:cNvPr id="16" name="Text 14"/>
          <p:cNvSpPr/>
          <p:nvPr/>
        </p:nvSpPr>
        <p:spPr>
          <a:xfrm>
            <a:off x="8222457" y="3040360"/>
            <a:ext cx="311894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For real-time data:</a:t>
            </a:r>
            <a:r>
              <a:rPr lang="en-US" sz="1458" dirty="0">
                <a:solidFill>
                  <a:srgbClr val="746558"/>
                </a:solidFill>
                <a:latin typeface="Gelasio" pitchFamily="34" charset="0"/>
                <a:ea typeface="Gelasio" pitchFamily="34" charset="-122"/>
                <a:cs typeface="Gelasio" pitchFamily="34" charset="-120"/>
              </a:rPr>
              <a:t> Firebase setup for data storage</a:t>
            </a:r>
            <a:endParaRPr lang="en-US" sz="1458" dirty="0">
              <a:solidFill>
                <a:prstClr val="black"/>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1536135" y="415585"/>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References</a:t>
            </a:r>
            <a:endParaRPr lang="en-US" sz="3708" dirty="0">
              <a:solidFill>
                <a:prstClr val="black"/>
              </a:solidFill>
            </a:endParaRPr>
          </a:p>
        </p:txBody>
      </p:sp>
      <p:sp>
        <p:nvSpPr>
          <p:cNvPr id="4" name="Text 1"/>
          <p:cNvSpPr/>
          <p:nvPr/>
        </p:nvSpPr>
        <p:spPr>
          <a:xfrm>
            <a:off x="661492" y="3714850"/>
            <a:ext cx="6297018"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6" name="Text 0"/>
          <p:cNvSpPr/>
          <p:nvPr/>
        </p:nvSpPr>
        <p:spPr>
          <a:xfrm>
            <a:off x="987274" y="2065217"/>
            <a:ext cx="4725492" cy="590649"/>
          </a:xfrm>
          <a:prstGeom prst="rect">
            <a:avLst/>
          </a:prstGeom>
          <a:noFill/>
          <a:ln/>
        </p:spPr>
        <p:txBody>
          <a:bodyPr wrap="none" lIns="0" tIns="0" rIns="0" bIns="0" rtlCol="0" anchor="t"/>
          <a:lstStyle/>
          <a:p>
            <a:pPr>
              <a:lnSpc>
                <a:spcPts val="4625"/>
              </a:lnSpc>
            </a:pPr>
            <a:endParaRPr lang="en-US" sz="3708" dirty="0">
              <a:solidFill>
                <a:prstClr val="black"/>
              </a:solidFill>
            </a:endParaRPr>
          </a:p>
        </p:txBody>
      </p:sp>
      <p:sp>
        <p:nvSpPr>
          <p:cNvPr id="9" name="Flowchart: Alternate Process 8"/>
          <p:cNvSpPr/>
          <p:nvPr/>
        </p:nvSpPr>
        <p:spPr>
          <a:xfrm>
            <a:off x="934975" y="1630844"/>
            <a:ext cx="4830090" cy="4955487"/>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9" indent="-285739" algn="ctr">
              <a:buFont typeface="+mj-lt"/>
              <a:buAutoNum type="arabicPeriod"/>
            </a:pPr>
            <a:r>
              <a:rPr lang="en-US" sz="1500" dirty="0" err="1">
                <a:solidFill>
                  <a:prstClr val="black"/>
                </a:solidFill>
              </a:rPr>
              <a:t>Koren</a:t>
            </a:r>
            <a:r>
              <a:rPr lang="en-US" sz="1500" dirty="0">
                <a:solidFill>
                  <a:prstClr val="black"/>
                </a:solidFill>
              </a:rPr>
              <a:t> </a:t>
            </a:r>
            <a:r>
              <a:rPr lang="en-US" sz="1500" dirty="0" err="1">
                <a:solidFill>
                  <a:prstClr val="black"/>
                </a:solidFill>
              </a:rPr>
              <a:t>Koren</a:t>
            </a:r>
            <a:r>
              <a:rPr lang="en-US" sz="1500" dirty="0">
                <a:solidFill>
                  <a:prstClr val="black"/>
                </a:solidFill>
              </a:rPr>
              <a:t>, Y., Bell, R., &amp; </a:t>
            </a:r>
            <a:r>
              <a:rPr lang="en-US" sz="1500" dirty="0" err="1">
                <a:solidFill>
                  <a:prstClr val="black"/>
                </a:solidFill>
              </a:rPr>
              <a:t>Volinsky</a:t>
            </a:r>
            <a:r>
              <a:rPr lang="en-US" sz="1500" dirty="0">
                <a:solidFill>
                  <a:prstClr val="black"/>
                </a:solidFill>
              </a:rPr>
              <a:t>, C. (2009). Matrix Factorization Techniques for Recommender Systems. </a:t>
            </a:r>
            <a:r>
              <a:rPr lang="en-US" sz="1500" i="1" dirty="0">
                <a:solidFill>
                  <a:prstClr val="black"/>
                </a:solidFill>
              </a:rPr>
              <a:t>IEEE Computer Society</a:t>
            </a:r>
            <a:r>
              <a:rPr lang="en-US" sz="1500" dirty="0">
                <a:solidFill>
                  <a:prstClr val="black"/>
                </a:solidFill>
              </a:rPr>
              <a:t>. DOI: 10.1109/ICDM.2009.124 </a:t>
            </a:r>
            <a:br>
              <a:rPr lang="en-US" sz="1500" dirty="0">
                <a:solidFill>
                  <a:prstClr val="black"/>
                </a:solidFill>
              </a:rPr>
            </a:br>
            <a:endParaRPr lang="en-US" sz="1500" dirty="0">
              <a:solidFill>
                <a:prstClr val="black"/>
              </a:solidFill>
            </a:endParaRPr>
          </a:p>
          <a:p>
            <a:pPr marL="285739" indent="-285739" algn="ctr">
              <a:buFont typeface="+mj-lt"/>
              <a:buAutoNum type="arabicPeriod"/>
            </a:pPr>
            <a:r>
              <a:rPr lang="en-US" sz="1500" dirty="0" err="1">
                <a:solidFill>
                  <a:prstClr val="black"/>
                </a:solidFill>
              </a:rPr>
              <a:t>Karatzoglou</a:t>
            </a:r>
            <a:r>
              <a:rPr lang="en-US" sz="1500" dirty="0">
                <a:solidFill>
                  <a:prstClr val="black"/>
                </a:solidFill>
              </a:rPr>
              <a:t>, A., et al. (2019). A Survey on Deep Learning for Recommender Systems. </a:t>
            </a:r>
            <a:r>
              <a:rPr lang="en-US" sz="1500" i="1" dirty="0">
                <a:solidFill>
                  <a:prstClr val="black"/>
                </a:solidFill>
              </a:rPr>
              <a:t>ACM Computing Surveys</a:t>
            </a:r>
            <a:r>
              <a:rPr lang="en-US" sz="1500" dirty="0">
                <a:solidFill>
                  <a:prstClr val="black"/>
                </a:solidFill>
              </a:rPr>
              <a:t>. DOI: 10.1145/3293663</a:t>
            </a:r>
            <a:br>
              <a:rPr lang="en-US" sz="1500" dirty="0">
                <a:solidFill>
                  <a:prstClr val="black"/>
                </a:solidFill>
              </a:rPr>
            </a:br>
            <a:endParaRPr lang="en-US" sz="1500" dirty="0">
              <a:solidFill>
                <a:prstClr val="black"/>
              </a:solidFill>
            </a:endParaRPr>
          </a:p>
          <a:p>
            <a:pPr marL="285739" indent="-285739" algn="ctr">
              <a:buFont typeface="+mj-lt"/>
              <a:buAutoNum type="arabicPeriod"/>
            </a:pPr>
            <a:r>
              <a:rPr lang="en-US" sz="1500" dirty="0">
                <a:solidFill>
                  <a:prstClr val="black"/>
                </a:solidFill>
              </a:rPr>
              <a:t>Siegel, E. (2013). </a:t>
            </a:r>
            <a:r>
              <a:rPr lang="en-US" sz="1500" i="1" dirty="0">
                <a:solidFill>
                  <a:prstClr val="black"/>
                </a:solidFill>
              </a:rPr>
              <a:t>Predictive Analytics: The Power to Predict Who Will Click, Buy, Lie, or Die</a:t>
            </a:r>
            <a:r>
              <a:rPr lang="en-US" sz="1500" dirty="0">
                <a:solidFill>
                  <a:prstClr val="black"/>
                </a:solidFill>
              </a:rPr>
              <a:t>. Wiley.</a:t>
            </a:r>
            <a:br>
              <a:rPr lang="en-US" sz="1500" dirty="0">
                <a:solidFill>
                  <a:prstClr val="black"/>
                </a:solidFill>
              </a:rPr>
            </a:br>
            <a:endParaRPr lang="en-US" sz="1500" dirty="0">
              <a:solidFill>
                <a:prstClr val="black"/>
              </a:solidFill>
            </a:endParaRPr>
          </a:p>
          <a:p>
            <a:pPr marL="285739" indent="-285739" algn="ctr">
              <a:buFont typeface="+mj-lt"/>
              <a:buAutoNum type="arabicPeriod"/>
            </a:pPr>
            <a:r>
              <a:rPr lang="en-US" sz="1500" dirty="0" err="1">
                <a:solidFill>
                  <a:prstClr val="black"/>
                </a:solidFill>
              </a:rPr>
              <a:t>LeCun</a:t>
            </a:r>
            <a:r>
              <a:rPr lang="en-US" sz="1500" dirty="0">
                <a:solidFill>
                  <a:prstClr val="black"/>
                </a:solidFill>
              </a:rPr>
              <a:t>, Y., </a:t>
            </a:r>
            <a:r>
              <a:rPr lang="en-US" sz="1500" dirty="0" err="1">
                <a:solidFill>
                  <a:prstClr val="black"/>
                </a:solidFill>
              </a:rPr>
              <a:t>Bengio</a:t>
            </a:r>
            <a:r>
              <a:rPr lang="en-US" sz="1500" dirty="0">
                <a:solidFill>
                  <a:prstClr val="black"/>
                </a:solidFill>
              </a:rPr>
              <a:t>, Y., &amp; Hinton, G. (2015). Deep Learning. </a:t>
            </a:r>
            <a:r>
              <a:rPr lang="en-US" sz="1500" i="1" dirty="0">
                <a:solidFill>
                  <a:prstClr val="black"/>
                </a:solidFill>
              </a:rPr>
              <a:t>Nature</a:t>
            </a:r>
            <a:r>
              <a:rPr lang="en-US" sz="1500" dirty="0">
                <a:solidFill>
                  <a:prstClr val="black"/>
                </a:solidFill>
              </a:rPr>
              <a:t>, 521(7553), 436-444. DOI: 10.1038/nature14539</a:t>
            </a:r>
          </a:p>
          <a:p>
            <a:pPr marL="285739" indent="-285739" algn="ctr">
              <a:buFont typeface="+mj-lt"/>
              <a:buAutoNum type="arabicPeriod"/>
            </a:pPr>
            <a:endParaRPr lang="en-US" sz="1500" dirty="0">
              <a:solidFill>
                <a:prstClr val="white"/>
              </a:solidFill>
            </a:endParaRPr>
          </a:p>
        </p:txBody>
      </p:sp>
      <p:grpSp>
        <p:nvGrpSpPr>
          <p:cNvPr id="7" name="Group 6">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8"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11"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 name="Google Shape;716;p34">
                <a:extLst>
                  <a:ext uri="{FF2B5EF4-FFF2-40B4-BE49-F238E27FC236}">
                    <a16:creationId xmlns:a16="http://schemas.microsoft.com/office/drawing/2014/main" id="{DBBB8DB2-B58A-DDF2-1D37-275E4A46CFF0}"/>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3"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0"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314D-910F-55A9-D582-C00095217215}"/>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8CEADCB-71F4-214D-F753-A04EAAEED0FF}"/>
              </a:ext>
            </a:extLst>
          </p:cNvPr>
          <p:cNvGrpSpPr/>
          <p:nvPr/>
        </p:nvGrpSpPr>
        <p:grpSpPr>
          <a:xfrm>
            <a:off x="-95534" y="-75063"/>
            <a:ext cx="6096000" cy="7008125"/>
            <a:chOff x="-95534" y="-75063"/>
            <a:chExt cx="6096000" cy="7008125"/>
          </a:xfrm>
        </p:grpSpPr>
        <p:sp>
          <p:nvSpPr>
            <p:cNvPr id="4" name="Rectangle 3">
              <a:extLst>
                <a:ext uri="{FF2B5EF4-FFF2-40B4-BE49-F238E27FC236}">
                  <a16:creationId xmlns:a16="http://schemas.microsoft.com/office/drawing/2014/main" id="{43724F3B-F4D6-8AD7-6291-D61B220006FC}"/>
                </a:ext>
              </a:extLst>
            </p:cNvPr>
            <p:cNvSpPr/>
            <p:nvPr/>
          </p:nvSpPr>
          <p:spPr>
            <a:xfrm>
              <a:off x="-95534" y="-75063"/>
              <a:ext cx="6096000" cy="7008125"/>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sp>
          <p:nvSpPr>
            <p:cNvPr id="2" name="TextBox 1">
              <a:extLst>
                <a:ext uri="{FF2B5EF4-FFF2-40B4-BE49-F238E27FC236}">
                  <a16:creationId xmlns:a16="http://schemas.microsoft.com/office/drawing/2014/main" id="{21A0B345-FF6E-B583-F0A3-F56527957372}"/>
                </a:ext>
              </a:extLst>
            </p:cNvPr>
            <p:cNvSpPr txBox="1"/>
            <p:nvPr/>
          </p:nvSpPr>
          <p:spPr>
            <a:xfrm>
              <a:off x="1377560" y="85237"/>
              <a:ext cx="2908168" cy="584775"/>
            </a:xfrm>
            <a:prstGeom prst="rect">
              <a:avLst/>
            </a:prstGeom>
            <a:noFill/>
          </p:spPr>
          <p:txBody>
            <a:bodyPr wrap="none" rtlCol="0">
              <a:spAutoFit/>
            </a:bodyPr>
            <a:lstStyle/>
            <a:p>
              <a:pPr algn="ctr"/>
              <a:r>
                <a:rPr lang="x-none" sz="3200" b="1" dirty="0">
                  <a:latin typeface="Times New Roman" panose="02020603050405020304" pitchFamily="18" charset="0"/>
                  <a:cs typeface="Times New Roman" panose="02020603050405020304" pitchFamily="18" charset="0"/>
                </a:rPr>
                <a:t>Main Objective</a:t>
              </a:r>
            </a:p>
          </p:txBody>
        </p:sp>
        <p:sp>
          <p:nvSpPr>
            <p:cNvPr id="6" name="TextBox 5">
              <a:extLst>
                <a:ext uri="{FF2B5EF4-FFF2-40B4-BE49-F238E27FC236}">
                  <a16:creationId xmlns:a16="http://schemas.microsoft.com/office/drawing/2014/main" id="{546A4C78-E5AC-E560-5ECE-979B48F2620C}"/>
                </a:ext>
              </a:extLst>
            </p:cNvPr>
            <p:cNvSpPr txBox="1"/>
            <p:nvPr/>
          </p:nvSpPr>
          <p:spPr>
            <a:xfrm>
              <a:off x="161317" y="662171"/>
              <a:ext cx="5537354" cy="3930435"/>
            </a:xfrm>
            <a:prstGeom prst="rect">
              <a:avLst/>
            </a:prstGeom>
            <a:noFill/>
          </p:spPr>
          <p:txBody>
            <a:bodyPr wrap="square" rtlCol="0">
              <a:spAutoFit/>
            </a:bodyPr>
            <a:lstStyle/>
            <a:p>
              <a:pPr marL="742950" indent="-285750" algn="just">
                <a:lnSpc>
                  <a:spcPct val="107000"/>
                </a:lnSpc>
                <a:spcAft>
                  <a:spcPts val="800"/>
                </a:spcAft>
                <a:buFont typeface="Wingdings" pitchFamily="2" charset="2"/>
                <a:buChar char="q"/>
              </a:pPr>
              <a:r>
                <a:rPr lang="en-US" sz="1800" dirty="0">
                  <a:effectLst/>
                  <a:latin typeface="Times New Roman" panose="02020603050405020304" pitchFamily="18" charset="0"/>
                  <a:ea typeface="DengXian" panose="02010600030101010101" pitchFamily="2" charset="-122"/>
                  <a:cs typeface="Mangal" panose="02040503050203030202" pitchFamily="18" charset="0"/>
                </a:rPr>
                <a:t>AI-enhanced e-learning platform specifically designed for students aged 4 - 12, those who are hearing-impaired. This platform will leverage Augmented Reality, real-time translation technologies, and adaptive AI assistance to create a fully inclusive and personalized educational experience. It aims to facilitate seamless access to learning materials through real-time captions, sign language interpretation, and interactive support, while dynamically adapting to the individual learning styles and needs of young learners to enhance their engagement and educational outcomes.</a:t>
              </a:r>
              <a:endParaRPr lang="x-none" sz="1800" dirty="0">
                <a:effectLst/>
                <a:latin typeface="Calibri" panose="020F0502020204030204" pitchFamily="34" charset="0"/>
                <a:ea typeface="DengXian" panose="02010600030101010101" pitchFamily="2" charset="-122"/>
                <a:cs typeface="Mangal" panose="02040503050203030202" pitchFamily="18" charset="0"/>
              </a:endParaRPr>
            </a:p>
          </p:txBody>
        </p:sp>
      </p:grpSp>
      <p:grpSp>
        <p:nvGrpSpPr>
          <p:cNvPr id="10" name="Group 9">
            <a:extLst>
              <a:ext uri="{FF2B5EF4-FFF2-40B4-BE49-F238E27FC236}">
                <a16:creationId xmlns:a16="http://schemas.microsoft.com/office/drawing/2014/main" id="{35897D38-4BD5-9457-766A-9AA3C12D518D}"/>
              </a:ext>
            </a:extLst>
          </p:cNvPr>
          <p:cNvGrpSpPr/>
          <p:nvPr/>
        </p:nvGrpSpPr>
        <p:grpSpPr>
          <a:xfrm>
            <a:off x="6000466" y="-75064"/>
            <a:ext cx="6350758" cy="7008125"/>
            <a:chOff x="6000466" y="-75064"/>
            <a:chExt cx="6350758" cy="7008125"/>
          </a:xfrm>
        </p:grpSpPr>
        <p:sp>
          <p:nvSpPr>
            <p:cNvPr id="5" name="Rectangle 4">
              <a:extLst>
                <a:ext uri="{FF2B5EF4-FFF2-40B4-BE49-F238E27FC236}">
                  <a16:creationId xmlns:a16="http://schemas.microsoft.com/office/drawing/2014/main" id="{D561841F-7706-5F17-C92E-960B872BA04A}"/>
                </a:ext>
              </a:extLst>
            </p:cNvPr>
            <p:cNvSpPr/>
            <p:nvPr/>
          </p:nvSpPr>
          <p:spPr>
            <a:xfrm>
              <a:off x="6000466" y="-75064"/>
              <a:ext cx="6350758" cy="7008125"/>
            </a:xfrm>
            <a:prstGeom prst="rect">
              <a:avLst/>
            </a:prstGeom>
            <a:solidFill>
              <a:schemeClr val="tx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x-none" dirty="0"/>
            </a:p>
          </p:txBody>
        </p:sp>
        <p:sp>
          <p:nvSpPr>
            <p:cNvPr id="3" name="TextBox 2">
              <a:extLst>
                <a:ext uri="{FF2B5EF4-FFF2-40B4-BE49-F238E27FC236}">
                  <a16:creationId xmlns:a16="http://schemas.microsoft.com/office/drawing/2014/main" id="{FA67B84B-6AD9-6406-81AD-D6C41540958A}"/>
                </a:ext>
              </a:extLst>
            </p:cNvPr>
            <p:cNvSpPr txBox="1"/>
            <p:nvPr/>
          </p:nvSpPr>
          <p:spPr>
            <a:xfrm>
              <a:off x="7802654" y="65543"/>
              <a:ext cx="2656496" cy="584775"/>
            </a:xfrm>
            <a:prstGeom prst="rect">
              <a:avLst/>
            </a:prstGeom>
            <a:noFill/>
          </p:spPr>
          <p:txBody>
            <a:bodyPr wrap="none" rtlCol="0">
              <a:spAutoFit/>
            </a:bodyPr>
            <a:lstStyle/>
            <a:p>
              <a:pPr algn="ctr"/>
              <a:r>
                <a:rPr lang="en-GB" sz="3200" b="1" dirty="0">
                  <a:latin typeface="Times New Roman" panose="02020603050405020304" pitchFamily="18" charset="0"/>
                  <a:cs typeface="Times New Roman" panose="02020603050405020304" pitchFamily="18" charset="0"/>
                </a:rPr>
                <a:t>Sub Objective</a:t>
              </a:r>
            </a:p>
          </p:txBody>
        </p:sp>
        <p:sp>
          <p:nvSpPr>
            <p:cNvPr id="7" name="TextBox 6">
              <a:extLst>
                <a:ext uri="{FF2B5EF4-FFF2-40B4-BE49-F238E27FC236}">
                  <a16:creationId xmlns:a16="http://schemas.microsoft.com/office/drawing/2014/main" id="{286C893F-D357-93D0-C9B1-150CE516D33B}"/>
                </a:ext>
              </a:extLst>
            </p:cNvPr>
            <p:cNvSpPr txBox="1"/>
            <p:nvPr/>
          </p:nvSpPr>
          <p:spPr>
            <a:xfrm>
              <a:off x="6285931" y="683133"/>
              <a:ext cx="5889739" cy="2277547"/>
            </a:xfrm>
            <a:prstGeom prst="rect">
              <a:avLst/>
            </a:prstGeom>
            <a:noFill/>
          </p:spPr>
          <p:txBody>
            <a:bodyPr wrap="square" rtlCol="0">
              <a:spAutoFit/>
            </a:bodyPr>
            <a:lstStyle/>
            <a:p>
              <a:pPr marL="285750" indent="-285750">
                <a:buFont typeface="Wingdings" pitchFamily="2" charset="2"/>
                <a:buChar char="q"/>
              </a:pPr>
              <a:r>
                <a:rPr lang="en-US" sz="1800" dirty="0">
                  <a:solidFill>
                    <a:srgbClr val="000000"/>
                  </a:solidFill>
                  <a:effectLst/>
                  <a:latin typeface="Times New Roman" panose="02020603050405020304" pitchFamily="18" charset="0"/>
                  <a:ea typeface="DengXian" panose="02010600030101010101" pitchFamily="2" charset="-122"/>
                </a:rPr>
                <a:t>Interactive ASL learning sessions using AR and Machine Learning</a:t>
              </a:r>
              <a:r>
                <a:rPr lang="x-none" sz="1600" dirty="0">
                  <a:effectLst/>
                </a:rPr>
                <a:t> </a:t>
              </a:r>
            </a:p>
            <a:p>
              <a:pPr marL="285750" indent="-285750">
                <a:buFont typeface="Wingdings" pitchFamily="2" charset="2"/>
                <a:buChar char="q"/>
              </a:pPr>
              <a:endParaRPr lang="x-none"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sz="1800" dirty="0">
                  <a:effectLst/>
                  <a:latin typeface="Times New Roman" panose="02020603050405020304" pitchFamily="18" charset="0"/>
                  <a:ea typeface="DengXian" panose="02010600030101010101" pitchFamily="2" charset="-122"/>
                </a:rPr>
                <a:t>Real-Time Translation of Educational Content to captions, sign language and providing summary.</a:t>
              </a:r>
              <a:r>
                <a:rPr lang="x-none" sz="1600" dirty="0">
                  <a:effectLst/>
                </a:rPr>
                <a:t> </a:t>
              </a:r>
              <a:endParaRPr lang="x-none" sz="1600" dirty="0">
                <a:effectLst/>
                <a:latin typeface="Times New Roman" panose="02020603050405020304" pitchFamily="18" charset="0"/>
                <a:cs typeface="Times New Roman" panose="02020603050405020304" pitchFamily="18" charset="0"/>
              </a:endParaRPr>
            </a:p>
            <a:p>
              <a:endParaRPr lang="en-GB" dirty="0">
                <a:effectLst/>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effectLst/>
                  <a:latin typeface="Times New Roman" panose="02020603050405020304" pitchFamily="18" charset="0"/>
                  <a:cs typeface="Times New Roman" panose="02020603050405020304" pitchFamily="18" charset="0"/>
                </a:rPr>
                <a:t>AI powered personalized learning assistant with sign language support </a:t>
              </a:r>
              <a:endParaRPr lang="x-none" dirty="0">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798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3553930-9CCF-CFF9-1CC6-5536F1D003FC}"/>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5B773F11-DEF3-49B5-6FD9-B5513626E78D}"/>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0175DC49-6E4F-F123-B2A5-217ED933C1F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F9FF7C14-7B28-3DF4-8EA0-FFB13E1F4C8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20" name="Google Shape;714;p34">
            <a:extLst>
              <a:ext uri="{FF2B5EF4-FFF2-40B4-BE49-F238E27FC236}">
                <a16:creationId xmlns:a16="http://schemas.microsoft.com/office/drawing/2014/main" id="{CF376644-1E86-8264-C7E7-6CBAD071E2E5}"/>
              </a:ext>
            </a:extLst>
          </p:cNvPr>
          <p:cNvGrpSpPr/>
          <p:nvPr/>
        </p:nvGrpSpPr>
        <p:grpSpPr>
          <a:xfrm>
            <a:off x="-3740" y="6448499"/>
            <a:ext cx="12190249" cy="409500"/>
            <a:chOff x="25500" y="4672450"/>
            <a:chExt cx="12190249" cy="409500"/>
          </a:xfrm>
        </p:grpSpPr>
        <p:sp>
          <p:nvSpPr>
            <p:cNvPr id="21" name="Google Shape;715;p34">
              <a:extLst>
                <a:ext uri="{FF2B5EF4-FFF2-40B4-BE49-F238E27FC236}">
                  <a16:creationId xmlns:a16="http://schemas.microsoft.com/office/drawing/2014/main" id="{5636681E-AD03-BD78-20DB-6AB55E64983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2" name="Google Shape;716;p34">
              <a:extLst>
                <a:ext uri="{FF2B5EF4-FFF2-40B4-BE49-F238E27FC236}">
                  <a16:creationId xmlns:a16="http://schemas.microsoft.com/office/drawing/2014/main" id="{BDBABD0F-FD4B-6F72-82DF-2C568834B19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3" name="Google Shape;717;p34">
              <a:extLst>
                <a:ext uri="{FF2B5EF4-FFF2-40B4-BE49-F238E27FC236}">
                  <a16:creationId xmlns:a16="http://schemas.microsoft.com/office/drawing/2014/main" id="{AEF6D978-513B-00E0-B0F7-F923860AAB6D}"/>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bg1"/>
                </a:solidFill>
                <a:latin typeface="Raleway"/>
                <a:ea typeface="Raleway"/>
                <a:cs typeface="Raleway"/>
                <a:sym typeface="Raleway"/>
              </a:endParaRPr>
            </a:p>
          </p:txBody>
        </p:sp>
      </p:grpSp>
      <p:pic>
        <p:nvPicPr>
          <p:cNvPr id="24" name="Picture 23" descr="A diagram of a sign language&#10;&#10;Description automatically generated">
            <a:extLst>
              <a:ext uri="{FF2B5EF4-FFF2-40B4-BE49-F238E27FC236}">
                <a16:creationId xmlns:a16="http://schemas.microsoft.com/office/drawing/2014/main" id="{260CB0B9-1EFC-96E8-7C6A-45B184B05F28}"/>
              </a:ext>
            </a:extLst>
          </p:cNvPr>
          <p:cNvPicPr>
            <a:picLocks noChangeAspect="1"/>
          </p:cNvPicPr>
          <p:nvPr/>
        </p:nvPicPr>
        <p:blipFill>
          <a:blip r:embed="rId4"/>
          <a:srcRect r="37525" b="53205"/>
          <a:stretch/>
        </p:blipFill>
        <p:spPr>
          <a:xfrm>
            <a:off x="1672882" y="1234065"/>
            <a:ext cx="8846235" cy="4679064"/>
          </a:xfrm>
          <a:prstGeom prst="rect">
            <a:avLst/>
          </a:prstGeom>
        </p:spPr>
      </p:pic>
      <p:sp>
        <p:nvSpPr>
          <p:cNvPr id="19" name="TextBox 18">
            <a:extLst>
              <a:ext uri="{FF2B5EF4-FFF2-40B4-BE49-F238E27FC236}">
                <a16:creationId xmlns:a16="http://schemas.microsoft.com/office/drawing/2014/main" id="{A026F7A9-BCBB-8789-507D-86055BF65860}"/>
              </a:ext>
            </a:extLst>
          </p:cNvPr>
          <p:cNvSpPr txBox="1"/>
          <p:nvPr/>
        </p:nvSpPr>
        <p:spPr>
          <a:xfrm>
            <a:off x="2795304" y="824800"/>
            <a:ext cx="6628282" cy="830997"/>
          </a:xfrm>
          <a:prstGeom prst="rect">
            <a:avLst/>
          </a:prstGeom>
          <a:noFill/>
        </p:spPr>
        <p:txBody>
          <a:bodyPr wrap="square" rtlCol="0">
            <a:spAutoFit/>
          </a:bodyPr>
          <a:lstStyle/>
          <a:p>
            <a:pPr algn="ctr" defTabSz="996696">
              <a:spcAft>
                <a:spcPts val="600"/>
              </a:spcAft>
            </a:pPr>
            <a:r>
              <a:rPr lang="en-GB" sz="4800" b="1" dirty="0">
                <a:solidFill>
                  <a:srgbClr val="401918"/>
                </a:solidFill>
                <a:latin typeface="Times New Roman" panose="02020603050405020304" pitchFamily="18" charset="0"/>
                <a:cs typeface="Times New Roman" panose="02020603050405020304" pitchFamily="18" charset="0"/>
              </a:rPr>
              <a:t>System Diagram</a:t>
            </a:r>
          </a:p>
        </p:txBody>
      </p:sp>
    </p:spTree>
    <p:extLst>
      <p:ext uri="{BB962C8B-B14F-4D97-AF65-F5344CB8AC3E}">
        <p14:creationId xmlns:p14="http://schemas.microsoft.com/office/powerpoint/2010/main" val="34510969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155088_TF00475556_Win32" id="{41AB0E46-27D6-4A0C-A99C-EE85A1416CC8}" vid="{7722B658-BB20-4642-A646-AE020ADF43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3564</TotalTime>
  <Words>4070</Words>
  <Application>Microsoft Macintosh PowerPoint</Application>
  <PresentationFormat>Widescreen</PresentationFormat>
  <Paragraphs>455</Paragraphs>
  <Slides>73</Slides>
  <Notes>54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Gelasio</vt:lpstr>
      <vt:lpstr>Gelasio Semi Bold</vt:lpstr>
      <vt:lpstr>ADLaM Display</vt:lpstr>
      <vt:lpstr>Aptos ExtraBold</vt:lpstr>
      <vt:lpstr>Arial</vt:lpstr>
      <vt:lpstr>Calibri</vt:lpstr>
      <vt:lpstr>Calibri Light</vt:lpstr>
      <vt:lpstr>Corbel</vt:lpstr>
      <vt:lpstr>Raleway</vt:lpstr>
      <vt:lpstr>Times New Roman</vt:lpstr>
      <vt:lpstr>Wingdings</vt:lpstr>
      <vt:lpstr>Office Theme</vt:lpstr>
      <vt:lpstr>AI-Enhanced  E-Learning Platform for the Hearing impaired children </vt:lpstr>
      <vt:lpstr>PowerPoint Presentation</vt:lpstr>
      <vt:lpstr>PowerPoint Presentation</vt:lpstr>
      <vt:lpstr>Introduction</vt:lpstr>
      <vt:lpstr>PowerPoint Presentation</vt:lpstr>
      <vt:lpstr>01</vt:lpstr>
      <vt:lpstr>PowerPoint Presentation</vt:lpstr>
      <vt:lpstr>PowerPoint Presentation</vt:lpstr>
      <vt:lpstr>PowerPoint Presentation</vt:lpstr>
      <vt:lpstr>PowerPoint Presentation</vt:lpstr>
      <vt:lpstr>PowerPoint Presentation</vt:lpstr>
      <vt:lpstr>PowerPoint Presentation</vt:lpstr>
      <vt:lpstr>Research Gap</vt:lpstr>
      <vt:lpstr>Specific &amp;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References</vt:lpstr>
      <vt:lpstr>PowerPoint Presentation</vt:lpstr>
      <vt:lpstr>PowerPoint Presentation</vt:lpstr>
      <vt:lpstr>Research Gap</vt:lpstr>
      <vt:lpstr>Specific &amp;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AI-Enhanced  E-Learning Platform for the Hearing impaired </dc:title>
  <dc:creator>Rizan S. it21311840</dc:creator>
  <cp:lastModifiedBy>Rizan S. it21311840</cp:lastModifiedBy>
  <cp:revision>18</cp:revision>
  <dcterms:created xsi:type="dcterms:W3CDTF">2024-12-04T07:58:36Z</dcterms:created>
  <dcterms:modified xsi:type="dcterms:W3CDTF">2025-03-19T15:25:54Z</dcterms:modified>
</cp:coreProperties>
</file>